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ภาพดาวอังคารแทนเป้าหมายที่ท้าทาย แต่การไปถึงต้องเริ่มจากฐานที่แข็งแรง วันนี้เราจะคุยทั้งภาพอนาคตของ AppForge และหลักฐานที่ทีมต้องสร้างให้ได้ในแต่ละช่วงของ 10 เดือน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เปิดด้วยภาพอนาคต: AppForge ควรสร้างระบบที่คนเข้าใจและ agent ลงมือทำงานได้ ไม่ใช่แค่สร้างหน้าจอ Road to Mars เป็นอุปมาเรื่องฐานราก การทดสอบ และการเดินทางสู่เป้าหมาย ไม่ใช่โครงการอวกาศจริง เป้าหมายเดิม 23 ส.ค.2027 ตาม Final Review §1,14 ยังไม่ใช่คำรับรองทุก feature พร้อม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สิ่งที่เราสร้างไม่ใช่แค่หน้าจอสำหรับคนหรือเครื่องมือให้ AI เราต้องการระบบธุรกิจชุดเดียวที่คนลงมือเองก็ได้ ให้ Jarvis ช่วยก็ได้ หรือให้ Agent ทำต่อในขอบเขตที่มอบหมาย แล้วรับงานต่อกันได้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§1,8,10: ใช้ canonical business services/policy เดียวกัน Human/Jarvis/API เป็น surfaces ที่เลือกตาม outcome/actor ไม่บังคับสาม GUI ทุก capability ห้ามเรียก shared contract ว่า authorization grant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เมื่อ features เพิ่มขึ้น ความสามารถของระบบอาจมากกว่าความเข้าใจของผู้ใช้ ภาพ POS เป็นจุดเริ่มให้ตั้งคำถามว่า คนเริ่มตรงไหน รู้ผลอย่างไร และทำอะไรต่อ ไม่ใช่หลักฐานให้ฟันธงว่าทุกปัญหาเกิดจาก compiler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§3,9–10. ภาพ POS เดิมเป็น scaled Studio preview ไม่ใช่ standalone UI ไม่ใช้ภาพย่อตัดสินขนาด font จริง อาการ labels/grouping/actionsemantics ต้อง traceartifact/spec/route ก่อนฟันธง emitterbug ไม่ได้ตรวจ liveproduction ใหม่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จำนวนหน้าที่สร้างได้และ token ที่ประหยัดยังมีประโยชน์ แต่ต้องวัดหลังจากงานใช้งานได้จริง เราจึงเปลี่ยนคำถามเป็น งานจบหรือไม่ คนเข้าใจหรือไม่ ผลถูกต้องหรือไม่ และต้องเสียเวลาแก้เท่าไร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§1,5,15.3: compilercoverage/tokensavings ไม่ใช่คุณภาพ Totalcost/acceptedoutcome รวม designattemptsrepairreviewruntimemaintenance ตัวเลขบน slide นี้ไม่ใช่ measureddata หรือ ROIforecast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ทั้งสามมุมช่วยกันคนละด้าน Codex วางกรอบคุณภาพ Muse ช่วยไม่ให้สร้างของซ้ำหรือย้ายระบบจนพัง และ Antigravity กดดันให้ execution กับ concurrency ถูกต้อง แผนรวมจึงเลือกสิ่งที่เสริมกันและตัดข้อที่เกินหลักฐานออก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§4–7: Codex เป็น frameworkauthor/synthesizer ไม่ใช่ independentreviewer คนที่สาม Muse และ Antigravity เป็น independentreviews ข้อเสนอที่เห็นต่างรวมเป็น D01–D12 ต้อง baseline ใหม่ก่อน newbuild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เราไม่ได้เริ่มจากศูนย์ มีทั้ง recipes, presentation bindings และส่วนของ Jarvis ให้ตรวจต่อยอดแล้ว งานแรกจึงเป็นการจับคู่ source กับสิ่งที่ deploy และ project artifact จริง เพื่อรู้ว่าอะไร reuse ได้และอะไรยังต้องสร้าง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§3,20: พบ source ใน localorigin/main99e234985(22 ต.ค.2026) บางส่วนมี ScreenSpecform/lookups/options/registry/Jarvisgateway/factoryagentmodules ไม่ได้ fetch หรือยืนยัน deploy ในรอบนั้น FR00 ต้องตรวจ HEAD/main/release/artifacts/flags ปัจจุบัน ไม่ reset ทับงานค้าง มี source ไม่ใช่ ready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ไม่ว่าจะเข้าผ่านหน้าจอ คุยกับ Jarvis หรือเรียก API ทุกคนต้องผ่าน business services และ server policy ชุดเดียวกัน UI ไม่ใช่ผู้อนุมัติสิทธิ์ และ Agent ไม่ได้มี business logic อีกชุดที่เขียนขึ้นเอง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§8. ภาพเป็น ownership/callrelationships ไม่ใช่ commitsequence ทุก mutation ต้องผ่าน serveridentity/tenant/delegation/policy,idempotency,preconditions และ domaininvariants ก่อน sideeffects ledgerclaim/evidence ตาม transaction/recoverycontract Capabilitycontract อ้าง handler/policytypedIO ไม่ใช่ executableDSL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ความน่าใช้ต้องถูกส่งต่อมาตั้งแต่ requirement เราเริ่มจาก outcome และ authority แล้วออกแบบ journey กับ layout ก่อนเลือก route สร้าง ถ้า compiler รักษา interaction ที่ตกลงไม่ได้ ให้แจ้ง gap และเลือกส่วนผสมใหม่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§9. Outcomeactor→authority→capabilitybinding→human/agentjourney→designexploration→presentationmapping→generationroute→intentlosscheck→evidence การ route ระดับ region ได้ ใช้ compiled/kit/AI/custom ตาม taskfit ไม่ silentdowngrade design interaction; existingrecipecounts ไม่ใช่ qualityproof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หน้านี้เป็น concept ไม่ใช่ผล implementation จุดที่อยากให้เห็นคือชื่อที่คนเข้าใจ การจัดกลุ่มที่มีความหมาย การแสดงชื่อหมวดแทนรหัส และสถานะก่อนบันทึก ความสวยจึงต้องช่วยให้ทำงานง่ายขึ้นด้วย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§9–11: ภาพนี้เป็น proposedPOSeditorconcept เท่านั้นไม่ใช่ implementedUI หรือผล test ปุ่ม save ต้อง boundactualupdateoperation category/tax เป็น semanticrelationdisplay ต้อง authorizedlookup moneysemanticsservice เป็น authority ให้ทีมทำ standalonebefore/after ทดสอบ task/a11y/locale/dirty/error/conflict/regeneration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Jarvis ไม่ควรตอบเป็นข้อความยาวอย่างเดียว ผู้ใช้ต้องเห็นว่าจะทำกับรายการไหน เปลี่ยนอะไร กระทบอะไร และมีหลักฐานอะไรให้ตรวจ ก่อนยืนยันสิ่งเดียวกับที่ server จะทำจริง รวมถึงมีทางปรับแผนหรือรับช่วงทำเอง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§8,10–11: decisioncardconceptamount12000THB เป็น illustrative ไม่ใช่ realclaim/hardcodedglobalpolicy authenticatedhumanapproval ผูก exactplan/payload/target/relevantversions/scope/budget/expiry ตาม policy serverrecheckcommit agent ห้าม mintapproval ของจริงต้อง exception/inbox/takeover และ unknown-resultrecovery ไม่ใช่ chatbubbles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เพื่อให้เดินหน้าได้เร็ว เราทดสอบสองอย่างคู่ขนาน Approval pilot พิสูจน์ความถูกต้องและ authority ส่วน POS editor พิสูจน์คุณภาพ UX และ regeneration เมื่อฐานแรกผ่านจึงนำไปใช้กับโดเมนที่สองโดยไม่สร้าง engine ใหม่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§11,13–14: PilotAexpenseclaimdecisioninsandbox ไม่ payment ต้องตรวจ isolation/external sideeffects เพราะ sandbox ไม่ zero risk ถ้า service/rules/data ไม่พร้อมใน discoverywindow ที่ owner ตกลงเลือก CRMtriage แบบ draft+human-send PilotBPOSeditorcatalogvisual/regeneration ไม่ checkoutcashdrawerpaymentofflinefinancialsyncfiscalcertification PilotCbooking เป็น candidate ไม่ mandatorydomain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คำสั่งหนึ่งจะมีคุณค่าก็ต่อเมื่อเดินไปถึงผลลัพธ์ที่ตรวจได้ ต้องดูตั้งแต่ context ข้อเสนอ การตรวจและยืนยัน ไปถึง server commit และ evidence ทั้งหมดนี้เป็น journey ไม่ใช่ enum ของ runtime ที่ต้องบังคับทุกงาน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§6D07,11,15–16: userjourney6stages≠lifecyclecandidatequeued/running/awaiting_approval/succeeded/failed/cancelled unknown/reconcilingknowledge/partialsteps/cancel-request แยกมิติตาม consumer actualevidence ต้อง durable และ reconcile ได้ actor/executionIDs ไม่ต้อง byte-equal acrosssurfaces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และ prepare คือจุดเริ่มต้นของ pilot ไม่ใช่เพดานของ AppForge ในอนาคต เราจะเปิดให้ Agent execute และตัดสินใจภายใน delegation ที่ตรวจได้เพิ่มขึ้นทีละ capability โดยไม่ถามยืนยันซ้ำทุก tool call ที่ได้รับมอบหมายแล้ว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§8,11,18 และ alignedreviewAR05–07: pilotinitialread/prepare ไม่ใช่เพดานถาวร Futurereadypreapprovedlow-riskactions ไม่ต้อง humanconfirm ทุก toolcall agentcannotselfgrantapproval externalcontentASR/OCR เป็น inputnotidentity authorityservervalidated atcall/commit delegationrevocable runtime unknowncrashdurable ใช้ taskscopedfencing ไม่ forcedrevokeglobaltoken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ความสวยไม่ชดเชยการเขียนผิดคน ข้อมูลรั่ว หรือการแจ้งสำเร็จทั้งที่ไม่สำเร็จ เราจะหยุด readiness claim ของ scope ที่มี blocker และยังรักษาคุณภาพของหน้าที่คนต้องใช้ ไม่เฉลี่ยทุกอย่างจนความเสี่ยงหายไปในคะแนนรวม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§15.1 ทั้งหมด 8 ประเภท: wrongtarget/unauthorizedmutation tenantleak criticaldataloss duplicatefinancial/irreversibleeffect misleadingsuccess unavailablecoreaction unusablecriticalcontrols silentdowngrade. Humanvisiblevisual/usabilityfloor ยังเป็น releasecriterion ไม่ใช่ softmetrics ที่ข้ามได้ ส่วน machine-onlyvisualN/A Tests FT11applicablebooking เท่านั้น กฎไม่เท่ากับผล test ผ่านแล้ว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กรอบ 10 เดือนแบ่งเป็นห้าช่วงที่ต้องมีหลักฐาน ผ่าน sandbox action ภายใน 30 วัน ผ่าน Hybrid E2E ใน 60 วัน และ reuse ข้ามโดเมนใน 90 วัน จากนั้นจึงขยาย multistep และ qualify capabilities ที่ประกาศก่อนเป้าหมายสิงหาคม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§14. Dates22Nov2026day30,22Decday60,21Jan2027day90,23Aprmonth6,23Augmonth10 กรอบ commitment ไม่ใช่ capacityestimate หรือ marketprediction รายที่ไม่ผ่าน controls จำกัด readonly/reportgaps ลด breadth ไม่ correctness second-domain61–90 ไม่หลัง 90 voicevision4–6 ตาม need ไม่ blockFR12nonmultimodal securitybeforefirstmutation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ภาพนี้เน้นว่าการทำ foundation ไม่ใช่ waterfall ฝั่ง design สำรวจและทำ visual proof ได้คู่ขนานกับ runtime แต่การเปิด mutation ต้องมี controls พร้อม แล้วทั้งสอง track บรรจบกันที่ E2E evidence ก่อนขยายโดเมน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§12–13 dependencytruth: FR00 ก่อน baseline-dependentwork FR01/02parallelafter00 FR03after00/01; FR04after02/03 FR05after01 FR06after00/01/05contract FR07after05 แต่ 06 ผ่านก่อน mutation FR08after03/05–07integrate04 ตาม scope FR09afterapplicable02–08 FR10after09 FR11after06/08–10 FR12after10and11onlywhenusesinputadapters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คำว่าพร้อมต้องตอบด้วยผล task การควบคุมและ recovery ความเข้าใจของคน และต้นทุนต่อ outcome เราจะ freeze เกณฑ์ตาม pilot ก่อนทดสอบ และเทียบ routes อย่างยุติธรรมโดยแยก prototype สวย ๆ ออกจากระบบที่ทำงานจริง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§15: สอง benchmarkAroutecomparisonfunctionalbriefsame Bdesignintentpreservation แยก visual-onlyprototype กับ functionaloutput blindlabelsfreezeversions/prompts/attempts/repairbudget 80/100comprehension90%50tasks เป็น examples ไม่ globalgate visualrepair≤2roundsbudgetproposalnotcorrectnesscap qualitytestFT01–12scopeFT11bookingonly machineonlyvisualN/A evidenceactorIDsnotbyteequal totalcostacceptedoutcome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สิ่งที่เริ่มได้ทันทีคือ baseline map ขอบเขต pilot compatibility กับ visual proof และ contract กับ execution slice แต่ละชิ้นต้องมี owner และ dependency ส่วนสิ่งที่ยังไม่มี consumer หรือหลักฐานรองรับให้ชะลอเพื่อรักษา focus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Final Review §17–18. ImmediatePLdomainTechLeadQA ตัด baseline/pilot/compatibilityADR owners ยังไม่ assign คน โมเดล assignmentreview ไม่ binding discovery14daysMuseproposalnotfrozen backlognoautomaticdeploymentpermission WedeferbespokeUIeveryentitythemesnewgatewayuniversalBPMvoiceexpansionbeforeboundaries; butenablefuturepreparednow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ความต่างที่อยากสะสมคือฐานที่ทั้งคนและ Agent ใช้ทำงานได้จริง พร้อมคุณภาพและหลักฐาน เป้าหมายไม่ใช่ทำทุกอย่างให้ครบด้วยการลดมาตรฐาน แต่คือพร้อมรับโอกาสด้วย capabilities ที่พิสูจน์แล้ว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ปิดด้วย strategicvalue ไม่ claimcompetitiveguarantee: reusabletaskcapabilities/intentpreservation/evidenceregen ลด cost และเพิ่ม trust ได้เมื่อมี measurement ต้องลงทุน foundation ทันทีตาม userhorizon และ qualifydeclaredscope ภาพ Mars อุปมา การตัด readiness ใช้ evidence ไม่ deadlinealone SourceFinalReview§1,14,18alignedAR18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สไลด์นี้เป็นแผนที่กลับไปหาเอกสารหลัก Final Review เป็นคำตัดสินรวม ส่วนเอกสาร aligned แก้ความคลาดเคลื่อนของรายละเอียดแล้ว ภาพหน้าจอ concept และ roadmap ใน deck นี้ยังไม่ใช่ผลทดสอบหรือการรับรอง production readiness</a:t>
            </a:r>
          </a:p>
          <a:p/>
          <a:p>
            <a:r>
              <a:t>รายละเอียดและข้อจำกัดสำหรับตอบคำถาม:</a:t>
            </a:r>
          </a:p>
          <a:p>
            <a:r>
              <a:t>แหล่งหลักแบบ absolute: /Users/macmini-9tui/.openclaw/appforge/docs/appforge/reviews/AppForge_Final_Review_6GL_UX_UI_Agent_Native_2026-10-23.md ; aligned review: /Users/macmini-9tui/.openclaw/appforge/docs/appforge/reviews/attachments-aligned-2026-10-25/AppForge_Attachment_Alignment_Review_2026-10-25.md ; 6-file aligned bundle: /Users/macmini-9tui/.openclaw/appforge/docs/appforge/reviews/AppForge_Aligned_Documents_2026-10-25.zip ; POS screenshot: /Users/macmini-9tui/.openclaw/appforge/docs/appforge/references/pos-2026-10-22/pos-edit-product-studio.png. Deck ย่อเพื่อ present ไม่ overrideFinalReview. No new source/runtime audit, noactual usabilityresults. Main snapshot99e234985historical22Oct2026. editableconcepts9–10notshippedUI. Gatesallproposednotobserved.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MISSION  /  10-MONTH STRATEGY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MISSION  /  10-MONTH STRATEGY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3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6" name="Text 4: 01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01 / 20</a:t>
            </a:r>
          </a:p>
        </p:txBody>
      </p:sp>
      <p:sp>
        <p:nvSpPr>
          <p:cNvPr id="7" name="Oval 6"/>
          <p:cNvSpPr/>
          <p:nvPr/>
        </p:nvSpPr>
        <p:spPr>
          <a:xfrm>
            <a:off x="10248900" y="5238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44050" y="49911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058275" y="7143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706100" y="131445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781925" y="22955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648825" y="21431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67925" y="53911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687175" y="139065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24750" y="38481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10775" y="22193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134350" y="48672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58050" y="43148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48525" y="540067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10500" y="7715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48650" y="113347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724900" y="451485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925175" y="46291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87150" y="50863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124700" y="52006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220075" y="8382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239375" y="48387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229975" y="25146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82200" y="100012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81925" y="12763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391525" y="16954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001000" y="40195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201025" y="56483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972800" y="39814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106025" y="52006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029950" y="49244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687050" y="47529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29825" y="52768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134475" y="44481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838950" y="261937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724650" y="209550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96375" y="54006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105900" y="69532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630025" y="197167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886575" y="301942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677400" y="11430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553700" y="188595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153650" y="160972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77125" y="128587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86800" y="5762625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239125" y="10858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724650" y="356235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191500" y="528637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144000" y="110490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477125" y="1571625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848475" y="4876800"/>
            <a:ext cx="19050" cy="19050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391650" y="394335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039225" y="3048000"/>
            <a:ext cx="9525" cy="9525"/>
          </a:xfrm>
          <a:prstGeom prst="ellipse">
            <a:avLst/>
          </a:prstGeom>
          <a:solidFill>
            <a:srgbClr val="62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 flipH="1">
            <a:off x="11931827" y="3162300"/>
            <a:ext cx="12523" cy="28375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H="1">
            <a:off x="11894395" y="3446055"/>
            <a:ext cx="37432" cy="28064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H="1">
            <a:off x="11832465" y="3726702"/>
            <a:ext cx="61930" cy="2744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H="1">
            <a:off x="11746714" y="4001165"/>
            <a:ext cx="85751" cy="2652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H="1">
            <a:off x="11638084" y="4266437"/>
            <a:ext cx="108630" cy="2531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H="1">
            <a:off x="11507762" y="4519612"/>
            <a:ext cx="130322" cy="2383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H="1">
            <a:off x="11357179" y="4757916"/>
            <a:ext cx="150583" cy="2208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H="1">
            <a:off x="11187982" y="4978738"/>
            <a:ext cx="169197" cy="20092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H="1">
            <a:off x="11002027" y="5179659"/>
            <a:ext cx="185955" cy="17881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H="1">
            <a:off x="10801350" y="5358477"/>
            <a:ext cx="200677" cy="15475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H="1">
            <a:off x="10588149" y="5513234"/>
            <a:ext cx="213201" cy="12899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H="1">
            <a:off x="10364762" y="5642233"/>
            <a:ext cx="223387" cy="10182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H="1">
            <a:off x="10133636" y="5744061"/>
            <a:ext cx="231126" cy="73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H="1">
            <a:off x="9897302" y="5817603"/>
            <a:ext cx="236334" cy="4445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H="1">
            <a:off x="9658350" y="5862054"/>
            <a:ext cx="238952" cy="1487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H="1" flipV="1">
            <a:off x="9419397" y="5862054"/>
            <a:ext cx="238953" cy="1487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H="1" flipV="1">
            <a:off x="9183063" y="5817603"/>
            <a:ext cx="236334" cy="4445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H="1" flipV="1">
            <a:off x="8951937" y="5744061"/>
            <a:ext cx="231126" cy="73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H="1" flipV="1">
            <a:off x="8728550" y="5642233"/>
            <a:ext cx="223387" cy="10182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H="1" flipV="1">
            <a:off x="8515350" y="5513234"/>
            <a:ext cx="213200" cy="12899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H="1" flipV="1">
            <a:off x="8314672" y="5358477"/>
            <a:ext cx="200678" cy="15475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H="1" flipV="1">
            <a:off x="8128717" y="5179659"/>
            <a:ext cx="185955" cy="17881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H="1" flipV="1">
            <a:off x="7959520" y="4978738"/>
            <a:ext cx="169197" cy="20092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H="1" flipV="1">
            <a:off x="7808937" y="4757916"/>
            <a:ext cx="150583" cy="2208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H="1" flipV="1">
            <a:off x="7678615" y="4519612"/>
            <a:ext cx="130322" cy="2383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 flipV="1">
            <a:off x="7569985" y="4266437"/>
            <a:ext cx="108630" cy="2531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H="1" flipV="1">
            <a:off x="7484234" y="4001165"/>
            <a:ext cx="85751" cy="2652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H="1" flipV="1">
            <a:off x="7422304" y="3726702"/>
            <a:ext cx="61930" cy="2744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H="1" flipV="1">
            <a:off x="7384872" y="3446055"/>
            <a:ext cx="37432" cy="28064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H="1" flipV="1">
            <a:off x="7372350" y="3162300"/>
            <a:ext cx="12522" cy="28375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7372350" y="2878544"/>
            <a:ext cx="12522" cy="28375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7384872" y="2597897"/>
            <a:ext cx="37432" cy="28064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7422304" y="2323434"/>
            <a:ext cx="61930" cy="2744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7484234" y="2058162"/>
            <a:ext cx="85751" cy="2652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7569985" y="1804987"/>
            <a:ext cx="108630" cy="2531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7678615" y="1566683"/>
            <a:ext cx="130322" cy="2383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7808937" y="1345861"/>
            <a:ext cx="150583" cy="2208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7959520" y="1144940"/>
            <a:ext cx="169197" cy="20092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8128717" y="966122"/>
            <a:ext cx="185955" cy="17881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8314672" y="811365"/>
            <a:ext cx="200677" cy="15475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8515349" y="682366"/>
            <a:ext cx="213201" cy="12899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8728550" y="580538"/>
            <a:ext cx="223387" cy="10182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8951937" y="506996"/>
            <a:ext cx="231126" cy="73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9183063" y="462545"/>
            <a:ext cx="236334" cy="4445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9419397" y="447675"/>
            <a:ext cx="238953" cy="1487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9658350" y="447675"/>
            <a:ext cx="238952" cy="1487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9897302" y="462545"/>
            <a:ext cx="236334" cy="4445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10133636" y="506996"/>
            <a:ext cx="231126" cy="73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10364762" y="580538"/>
            <a:ext cx="223387" cy="10182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10588149" y="682366"/>
            <a:ext cx="213201" cy="12899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0801350" y="811365"/>
            <a:ext cx="200677" cy="15475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11002027" y="966122"/>
            <a:ext cx="185955" cy="17881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11187982" y="1144940"/>
            <a:ext cx="169197" cy="20092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11357179" y="1345861"/>
            <a:ext cx="150583" cy="2208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11507762" y="1566683"/>
            <a:ext cx="130322" cy="2383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11638084" y="1804987"/>
            <a:ext cx="108630" cy="2531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11746714" y="2058162"/>
            <a:ext cx="85751" cy="2652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11832465" y="2323434"/>
            <a:ext cx="61930" cy="2744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11894395" y="2597897"/>
            <a:ext cx="37432" cy="28064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11931827" y="2878544"/>
            <a:ext cx="12523" cy="28375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H="1">
            <a:off x="12452832" y="3162300"/>
            <a:ext cx="15393" cy="22401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H="1">
            <a:off x="12406822" y="3386317"/>
            <a:ext cx="46010" cy="2215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H="1">
            <a:off x="12330699" y="3607880"/>
            <a:ext cx="76123" cy="21668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H="1">
            <a:off x="12225298" y="3824562"/>
            <a:ext cx="105401" cy="20942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H="1">
            <a:off x="12091773" y="4033987"/>
            <a:ext cx="133525" cy="1998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H="1">
            <a:off x="11931586" y="4233862"/>
            <a:ext cx="160187" cy="1881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H="1">
            <a:off x="11746494" y="4421997"/>
            <a:ext cx="185092" cy="17433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H="1">
            <a:off x="11538523" y="4596330"/>
            <a:ext cx="207971" cy="1586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H="1">
            <a:off x="11309953" y="4754952"/>
            <a:ext cx="228570" cy="1411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H="1">
            <a:off x="11063287" y="4896124"/>
            <a:ext cx="246666" cy="12217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H="1">
            <a:off x="10801229" y="5018300"/>
            <a:ext cx="262058" cy="1018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H="1">
            <a:off x="10526649" y="5120142"/>
            <a:ext cx="274580" cy="8039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H="1">
            <a:off x="10242555" y="5200532"/>
            <a:ext cx="284094" cy="5806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 flipH="1">
            <a:off x="9952061" y="5258592"/>
            <a:ext cx="290494" cy="350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H="1">
            <a:off x="9658350" y="5293684"/>
            <a:ext cx="293711" cy="1174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 flipH="1" flipV="1">
            <a:off x="9364638" y="5293684"/>
            <a:ext cx="293712" cy="11741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 flipH="1" flipV="1">
            <a:off x="9074144" y="5258592"/>
            <a:ext cx="290494" cy="350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 flipH="1" flipV="1">
            <a:off x="8790050" y="5200532"/>
            <a:ext cx="284094" cy="5806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 flipH="1" flipV="1">
            <a:off x="8515470" y="5120142"/>
            <a:ext cx="274580" cy="8039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 flipH="1" flipV="1">
            <a:off x="8253412" y="5018300"/>
            <a:ext cx="262058" cy="1018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 flipH="1" flipV="1">
            <a:off x="8006746" y="4896124"/>
            <a:ext cx="246666" cy="12217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H="1" flipV="1">
            <a:off x="7778176" y="4754952"/>
            <a:ext cx="228570" cy="1411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H="1" flipV="1">
            <a:off x="7570205" y="4596330"/>
            <a:ext cx="207971" cy="1586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H="1" flipV="1">
            <a:off x="7385113" y="4421997"/>
            <a:ext cx="185092" cy="17433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 flipH="1" flipV="1">
            <a:off x="7224926" y="4233862"/>
            <a:ext cx="160187" cy="1881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 flipH="1" flipV="1">
            <a:off x="7091401" y="4033987"/>
            <a:ext cx="133525" cy="1998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 flipH="1" flipV="1">
            <a:off x="6986000" y="3824562"/>
            <a:ext cx="105401" cy="20942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H="1" flipV="1">
            <a:off x="6909877" y="3607880"/>
            <a:ext cx="76123" cy="21668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 flipH="1" flipV="1">
            <a:off x="6863867" y="3386317"/>
            <a:ext cx="46010" cy="2215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 flipH="1" flipV="1">
            <a:off x="6848475" y="3162300"/>
            <a:ext cx="15392" cy="22401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 flipV="1">
            <a:off x="6848475" y="2938282"/>
            <a:ext cx="15392" cy="224018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6863867" y="2716719"/>
            <a:ext cx="46010" cy="2215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6909877" y="2500037"/>
            <a:ext cx="76123" cy="21668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 flipV="1">
            <a:off x="6986000" y="2290612"/>
            <a:ext cx="105401" cy="20942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7091401" y="2090737"/>
            <a:ext cx="133525" cy="1998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7224926" y="1902602"/>
            <a:ext cx="160187" cy="1881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7385113" y="1728269"/>
            <a:ext cx="185092" cy="17433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7570205" y="1569647"/>
            <a:ext cx="207971" cy="1586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7778176" y="1428475"/>
            <a:ext cx="228570" cy="1411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8006746" y="1306299"/>
            <a:ext cx="246666" cy="12217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8253412" y="1204457"/>
            <a:ext cx="262058" cy="1018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8515470" y="1124067"/>
            <a:ext cx="274580" cy="8039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 flipV="1">
            <a:off x="8790050" y="1066007"/>
            <a:ext cx="284094" cy="5806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9074144" y="1030915"/>
            <a:ext cx="290494" cy="350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 flipV="1">
            <a:off x="9364638" y="1019175"/>
            <a:ext cx="293712" cy="1174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9658350" y="1019175"/>
            <a:ext cx="293711" cy="1174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9952061" y="1030915"/>
            <a:ext cx="290494" cy="350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10242555" y="1066007"/>
            <a:ext cx="284094" cy="5806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10526649" y="1124067"/>
            <a:ext cx="274580" cy="8039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>
            <a:off x="10801229" y="1204457"/>
            <a:ext cx="262058" cy="1018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>
            <a:off x="11063287" y="1306299"/>
            <a:ext cx="246666" cy="12217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>
            <a:off x="11309953" y="1428475"/>
            <a:ext cx="228570" cy="14117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>
            <a:off x="11538523" y="1569647"/>
            <a:ext cx="207971" cy="15862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>
            <a:off x="11746494" y="1728269"/>
            <a:ext cx="185092" cy="17433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>
            <a:off x="11931586" y="1902602"/>
            <a:ext cx="160187" cy="1881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>
            <a:off x="12091773" y="2090737"/>
            <a:ext cx="133525" cy="19987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12225298" y="2290612"/>
            <a:ext cx="105401" cy="20942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12330699" y="2500037"/>
            <a:ext cx="76123" cy="21668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12406822" y="2716719"/>
            <a:ext cx="46010" cy="22156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12452832" y="2938282"/>
            <a:ext cx="15393" cy="22401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Oval 178"/>
          <p:cNvSpPr/>
          <p:nvPr/>
        </p:nvSpPr>
        <p:spPr>
          <a:xfrm>
            <a:off x="7820025" y="1323975"/>
            <a:ext cx="3676650" cy="3676650"/>
          </a:xfrm>
          <a:prstGeom prst="ellipse">
            <a:avLst/>
          </a:prstGeom>
          <a:noFill/>
          <a:ln w="9525">
            <a:solidFill>
              <a:srgbClr val="704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7915275" y="1419225"/>
            <a:ext cx="3486150" cy="3486150"/>
          </a:xfrm>
          <a:prstGeom prst="ellipse">
            <a:avLst/>
          </a:prstGeom>
          <a:solidFill>
            <a:srgbClr val="AC59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067675" y="1533525"/>
            <a:ext cx="3152775" cy="3152775"/>
          </a:xfrm>
          <a:prstGeom prst="ellipse">
            <a:avLst/>
          </a:prstGeom>
          <a:solidFill>
            <a:srgbClr val="C97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239125" y="1676400"/>
            <a:ext cx="2790825" cy="2790825"/>
          </a:xfrm>
          <a:prstGeom prst="ellipse">
            <a:avLst/>
          </a:prstGeom>
          <a:solidFill>
            <a:srgbClr val="D98C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734520" y="2360485"/>
            <a:ext cx="627506" cy="627506"/>
          </a:xfrm>
          <a:prstGeom prst="ellipse">
            <a:avLst/>
          </a:prstGeom>
          <a:solidFill>
            <a:srgbClr val="C779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9797796" y="3022854"/>
            <a:ext cx="766953" cy="766953"/>
          </a:xfrm>
          <a:prstGeom prst="ellipse">
            <a:avLst/>
          </a:prstGeom>
          <a:solidFill>
            <a:srgbClr val="BF6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8550" y="3615499"/>
            <a:ext cx="418338" cy="418338"/>
          </a:xfrm>
          <a:prstGeom prst="ellipse">
            <a:avLst/>
          </a:prstGeom>
          <a:solidFill>
            <a:srgbClr val="B46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9850088" y="2151316"/>
            <a:ext cx="313753" cy="313753"/>
          </a:xfrm>
          <a:prstGeom prst="ellipse">
            <a:avLst/>
          </a:prstGeom>
          <a:solidFill>
            <a:srgbClr val="E5A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0320718" y="2691669"/>
            <a:ext cx="244030" cy="244030"/>
          </a:xfrm>
          <a:prstGeom prst="ellipse">
            <a:avLst/>
          </a:prstGeom>
          <a:solidFill>
            <a:srgbClr val="CB7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 186: AppForge"/>
          <p:cNvSpPr txBox="1"/>
          <p:nvPr/>
        </p:nvSpPr>
        <p:spPr>
          <a:xfrm>
            <a:off x="476250" y="1104900"/>
            <a:ext cx="666750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300" b="1" lang="th-TH">
                <a:solidFill>
                  <a:srgbClr val="ECF4F7"/>
                </a:solidFill>
                <a:latin typeface="Sarabun"/>
                <a:cs typeface="Sarabun"/>
              </a:rPr>
              <a:t>AppForge</a:t>
            </a:r>
          </a:p>
        </p:txBody>
      </p:sp>
      <p:sp>
        <p:nvSpPr>
          <p:cNvPr id="189" name="Text 187: ROAD TO MARS"/>
          <p:cNvSpPr txBox="1"/>
          <p:nvPr/>
        </p:nvSpPr>
        <p:spPr>
          <a:xfrm>
            <a:off x="428625" y="1771650"/>
            <a:ext cx="7048500" cy="1019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4800" b="1" lang="th-TH">
                <a:solidFill>
                  <a:srgbClr val="ECF4F7"/>
                </a:solidFill>
                <a:latin typeface="Sarabun"/>
                <a:cs typeface="Sarabun"/>
              </a:rPr>
              <a:t>ROAD TO MARS</a:t>
            </a:r>
          </a:p>
        </p:txBody>
      </p:sp>
      <p:sp>
        <p:nvSpPr>
          <p:cNvPr id="190" name="Text 188: จากแอปที่สร้างได้&#10;สู่ระบบที่ทำงานแทนได้"/>
          <p:cNvSpPr txBox="1"/>
          <p:nvPr/>
        </p:nvSpPr>
        <p:spPr>
          <a:xfrm>
            <a:off x="495300" y="3019425"/>
            <a:ext cx="6667500" cy="1190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925" b="1" lang="th-TH">
                <a:solidFill>
                  <a:srgbClr val="ECF4F7"/>
                </a:solidFill>
                <a:latin typeface="Sarabun"/>
                <a:cs typeface="Sarabun"/>
              </a:rPr>
              <a:t>จากแอปที่สร้างได้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925" b="1" lang="th-TH">
                <a:solidFill>
                  <a:srgbClr val="ECF4F7"/>
                </a:solidFill>
                <a:latin typeface="Sarabun"/>
                <a:cs typeface="Sarabun"/>
              </a:rPr>
              <a:t>สู่ระบบที่ทำงานแทนได้</a:t>
            </a:r>
          </a:p>
        </p:txBody>
      </p:sp>
      <p:sp>
        <p:nvSpPr>
          <p:cNvPr id="191" name="Text 189: Human UX ที่คนอยากใช้&#10;Agent foundation ที่ลงม"/>
          <p:cNvSpPr txBox="1"/>
          <p:nvPr/>
        </p:nvSpPr>
        <p:spPr>
          <a:xfrm>
            <a:off x="495300" y="4505325"/>
            <a:ext cx="6191250" cy="638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0" lang="th-TH">
                <a:solidFill>
                  <a:srgbClr val="A5BBC8"/>
                </a:solidFill>
                <a:latin typeface="Sarabun"/>
                <a:cs typeface="Sarabun"/>
              </a:rPr>
              <a:t>Human UX ที่คนอยากใช้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0" lang="th-TH">
                <a:solidFill>
                  <a:srgbClr val="A5BBC8"/>
                </a:solidFill>
                <a:latin typeface="Sarabun"/>
                <a:cs typeface="Sarabun"/>
              </a:rPr>
              <a:t>Agent foundation ที่ลงมือทำงานได้จริง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495300" y="5476875"/>
            <a:ext cx="3105150" cy="295275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Text 191: TARGET  /  23 AUGUST 2027"/>
          <p:cNvSpPr txBox="1"/>
          <p:nvPr/>
        </p:nvSpPr>
        <p:spPr>
          <a:xfrm>
            <a:off x="590550" y="5505450"/>
            <a:ext cx="29146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TARGET  /  23 AUGUST 2027</a:t>
            </a:r>
          </a:p>
        </p:txBody>
      </p:sp>
      <p:sp>
        <p:nvSpPr>
          <p:cNvPr id="194" name="Text 192: READINESS BY CAPABILITY&#10;พิสูจน์ความพร้อมราย C"/>
          <p:cNvSpPr txBox="1"/>
          <p:nvPr/>
        </p:nvSpPr>
        <p:spPr>
          <a:xfrm>
            <a:off x="8420100" y="5295900"/>
            <a:ext cx="314325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A5BBC8"/>
                </a:solidFill>
                <a:latin typeface="Sarabun"/>
                <a:cs typeface="Sarabun"/>
              </a:rPr>
              <a:t>READINESS BY CAPABILITY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A5BBC8"/>
                </a:solidFill>
                <a:latin typeface="Sarabun"/>
                <a:cs typeface="Sarabun"/>
              </a:rPr>
              <a:t>พิสูจน์ความพร้อมราย Capability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1  /  THE NORTH STAR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01  /  THE NORTH STAR</a:t>
            </a:r>
          </a:p>
        </p:txBody>
      </p:sp>
      <p:sp>
        <p:nvSpPr>
          <p:cNvPr id="4" name="Text 2: หนึ่งระบบธุรกิจ&#10;คนและ Agent ทำงานต่อกันได้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หนึ่งระบบธุรกิจ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คนและ Agent ทำงานต่อกันได้</a:t>
            </a:r>
          </a:p>
        </p:txBody>
      </p:sp>
      <p:sp>
        <p:nvSpPr>
          <p:cNvPr id="5" name="Text 3: ความสำเร็จคือ “งานจบอย่างถูกต้อง” พร้อมบริบทแ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ความสำเร็จคือ “งานจบอย่างถูกต้อง” พร้อมบริบทและหลักฐานที่ตรวจสอบได้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02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02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667000"/>
            <a:ext cx="3619500" cy="21336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HUMAN"/>
          <p:cNvSpPr txBox="1"/>
          <p:nvPr/>
        </p:nvSpPr>
        <p:spPr>
          <a:xfrm>
            <a:off x="723900" y="2886075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CF4F7"/>
                </a:solidFill>
                <a:latin typeface="Sarabun"/>
                <a:cs typeface="Sarabun"/>
              </a:rPr>
              <a:t>HUMAN</a:t>
            </a:r>
          </a:p>
        </p:txBody>
      </p:sp>
      <p:sp>
        <p:nvSpPr>
          <p:cNvPr id="11" name="Text 9: เห็นงาน → เข้าใจ → ลงมือทำ&#10;แก้ไขเองได้เมื่อจำ"/>
          <p:cNvSpPr txBox="1"/>
          <p:nvPr/>
        </p:nvSpPr>
        <p:spPr>
          <a:xfrm>
            <a:off x="723900" y="3419475"/>
            <a:ext cx="3162300" cy="1123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เห็นงาน → เข้าใจ → ลงมือทำ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แก้ไขเองได้เมื่อจำเป็น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86250" y="2667000"/>
            <a:ext cx="3619500" cy="21336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 11: JARVIS / HYBRID"/>
          <p:cNvSpPr txBox="1"/>
          <p:nvPr/>
        </p:nvSpPr>
        <p:spPr>
          <a:xfrm>
            <a:off x="4514850" y="2886075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JARVIS / HYBRID</a:t>
            </a:r>
          </a:p>
        </p:txBody>
      </p:sp>
      <p:sp>
        <p:nvSpPr>
          <p:cNvPr id="14" name="Text 12: สั่งงาน → ตรวจข้อเสนอ → ยืนยัน&#10;ติดตามผลและรับ"/>
          <p:cNvSpPr txBox="1"/>
          <p:nvPr/>
        </p:nvSpPr>
        <p:spPr>
          <a:xfrm>
            <a:off x="4514850" y="3419475"/>
            <a:ext cx="3162300" cy="1123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สั่งงาน → ตรวจข้อเสนอ → ยืนยัน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ติดตามผลและรับช่วงต่อ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2667000"/>
            <a:ext cx="3619500" cy="21336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AGENT"/>
          <p:cNvSpPr txBox="1"/>
          <p:nvPr/>
        </p:nvSpPr>
        <p:spPr>
          <a:xfrm>
            <a:off x="8305800" y="2886075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AGENT</a:t>
            </a:r>
          </a:p>
        </p:txBody>
      </p:sp>
      <p:sp>
        <p:nvSpPr>
          <p:cNvPr id="17" name="Text 15: รับเป้าหมาย → เรียกงานธุรกิจ&#10;ทำงานภายใน scope"/>
          <p:cNvSpPr txBox="1"/>
          <p:nvPr/>
        </p:nvSpPr>
        <p:spPr>
          <a:xfrm>
            <a:off x="8305800" y="3419475"/>
            <a:ext cx="3162300" cy="1123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รับเป้าหมาย → เรียกงานธุรกิจ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ทำงานภายใน scope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0" lang="th-TH">
                <a:solidFill>
                  <a:srgbClr val="ECF4F7"/>
                </a:solidFill>
                <a:latin typeface="Sarabun"/>
                <a:cs typeface="Sarabun"/>
              </a:rPr>
              <a:t>ที่ได้รับมอบหมาย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305050" y="4800600"/>
            <a:ext cx="0" cy="400050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096000" y="4800600"/>
            <a:ext cx="0" cy="400050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886950" y="4800600"/>
            <a:ext cx="0" cy="400050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95300" y="5200650"/>
            <a:ext cx="11201400" cy="819150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BUSINESS CAPABILITIES  +  SERVER POLICY  +  E"/>
          <p:cNvSpPr txBox="1"/>
          <p:nvPr/>
        </p:nvSpPr>
        <p:spPr>
          <a:xfrm>
            <a:off x="723900" y="5410200"/>
            <a:ext cx="107442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BUSINESS CAPABILITIES  +  SERVER POLICY  +  EXECUTION EVIDENCE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2  /  WHY CHANGE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02  /  WHY CHANGE</a:t>
            </a:r>
          </a:p>
        </p:txBody>
      </p:sp>
      <p:sp>
        <p:nvSpPr>
          <p:cNvPr id="4" name="Text 2: Features โตเร็ว&#10;แต่ความเข้าใจของผู้ใช้ต้องโตต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Features โตเร็ว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แต่ความเข้าใจของผู้ใช้ต้องโตตาม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4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7" name="Text 5: 03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03 / 20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" y="2657475"/>
            <a:ext cx="6515100" cy="3057525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os-edit-product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81300"/>
            <a:ext cx="6286500" cy="2933700"/>
          </a:xfrm>
          <a:prstGeom prst="rect">
            <a:avLst/>
          </a:prstGeom>
        </p:spPr>
      </p:pic>
      <p:sp>
        <p:nvSpPr>
          <p:cNvPr id="10" name="Text 8: ภาพ POS เดิมใน Studio — ใช้ดูอาการ ไม่ใช่ผล a"/>
          <p:cNvSpPr txBox="1"/>
          <p:nvPr/>
        </p:nvSpPr>
        <p:spPr>
          <a:xfrm>
            <a:off x="619125" y="5838825"/>
            <a:ext cx="63817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0" lang="th-TH">
                <a:solidFill>
                  <a:srgbClr val="A5BBC8"/>
                </a:solidFill>
                <a:latin typeface="Sarabun"/>
                <a:cs typeface="Sarabun"/>
              </a:rPr>
              <a:t>ภาพ POS เดิมใน Studio — ใช้ดูอาการ ไม่ใช่ผล audit ล่าสุด</a:t>
            </a:r>
          </a:p>
        </p:txBody>
      </p:sp>
      <p:sp>
        <p:nvSpPr>
          <p:cNvPr id="11" name="Oval 10"/>
          <p:cNvSpPr/>
          <p:nvPr/>
        </p:nvSpPr>
        <p:spPr>
          <a:xfrm>
            <a:off x="7410450" y="2857500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 10: หาไม่เจอว่าอะไรอยู่ตรงไหน"/>
          <p:cNvSpPr txBox="1"/>
          <p:nvPr/>
        </p:nvSpPr>
        <p:spPr>
          <a:xfrm>
            <a:off x="7620000" y="2762250"/>
            <a:ext cx="4029075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50" b="0" lang="th-TH">
                <a:solidFill>
                  <a:srgbClr val="ECF4F7"/>
                </a:solidFill>
                <a:latin typeface="Sarabun"/>
                <a:cs typeface="Sarabun"/>
              </a:rPr>
              <a:t>หาไม่เจอว่าอะไรอยู่ตรงไหน</a:t>
            </a:r>
          </a:p>
        </p:txBody>
      </p:sp>
      <p:sp>
        <p:nvSpPr>
          <p:cNvPr id="13" name="Oval 12"/>
          <p:cNvSpPr/>
          <p:nvPr/>
        </p:nvSpPr>
        <p:spPr>
          <a:xfrm>
            <a:off x="7410450" y="3800475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ไม่ชัดว่าทำแล้วได้อะไร"/>
          <p:cNvSpPr txBox="1"/>
          <p:nvPr/>
        </p:nvSpPr>
        <p:spPr>
          <a:xfrm>
            <a:off x="7620000" y="3705225"/>
            <a:ext cx="4029075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50" b="0" lang="th-TH">
                <a:solidFill>
                  <a:srgbClr val="ECF4F7"/>
                </a:solidFill>
                <a:latin typeface="Sarabun"/>
                <a:cs typeface="Sarabun"/>
              </a:rPr>
              <a:t>ไม่ชัดว่าทำแล้วได้อะไร</a:t>
            </a:r>
          </a:p>
        </p:txBody>
      </p:sp>
      <p:sp>
        <p:nvSpPr>
          <p:cNvPr id="15" name="Oval 14"/>
          <p:cNvSpPr/>
          <p:nvPr/>
        </p:nvSpPr>
        <p:spPr>
          <a:xfrm>
            <a:off x="7410450" y="4743450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ทำเสร็จแล้วไม่รู้ต้องทำอะไรต่อ"/>
          <p:cNvSpPr txBox="1"/>
          <p:nvPr/>
        </p:nvSpPr>
        <p:spPr>
          <a:xfrm>
            <a:off x="7620000" y="4648200"/>
            <a:ext cx="4029075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50" b="0" lang="th-TH">
                <a:solidFill>
                  <a:srgbClr val="ECF4F7"/>
                </a:solidFill>
                <a:latin typeface="Sarabun"/>
                <a:cs typeface="Sarabun"/>
              </a:rPr>
              <a:t>ทำเสร็จแล้วไม่รู้ต้องทำอะไรต่อ</a:t>
            </a:r>
          </a:p>
        </p:txBody>
      </p:sp>
      <p:sp>
        <p:nvSpPr>
          <p:cNvPr id="17" name="Text 15: ปัญหานี้ไม่จบด้วยการเปลี่ยนสี"/>
          <p:cNvSpPr txBox="1"/>
          <p:nvPr/>
        </p:nvSpPr>
        <p:spPr>
          <a:xfrm>
            <a:off x="7620000" y="5695950"/>
            <a:ext cx="3857625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D9C6E"/>
                </a:solidFill>
                <a:latin typeface="Sarabun"/>
                <a:cs typeface="Sarabun"/>
              </a:rPr>
              <a:t>ปัญหานี้ไม่จบด้วยการเปลี่ยนสี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3  /  SUCCESS REDEFINED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03  /  SUCCESS REDEFINED</a:t>
            </a:r>
          </a:p>
        </p:txBody>
      </p:sp>
      <p:sp>
        <p:nvSpPr>
          <p:cNvPr id="4" name="Text 2: เปลี่ยนหน่วยความสำเร็จ&#10;จาก “จำนวนหน้าที่สร้าง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เปลี่ยนหน่วยความสำเร็จ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จาก “จำนวนหน้าที่สร้าง” เป็น “งานที่ทำจบ”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4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7" name="Text 5: 04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04 / 20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" y="2686050"/>
            <a:ext cx="4381500" cy="28956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 7: METRICS ที่ยังไม่พอ"/>
          <p:cNvSpPr txBox="1"/>
          <p:nvPr/>
        </p:nvSpPr>
        <p:spPr>
          <a:xfrm>
            <a:off x="742950" y="29146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A5BBC8"/>
                </a:solidFill>
                <a:latin typeface="Sarabun"/>
                <a:cs typeface="Sarabun"/>
              </a:rPr>
              <a:t>METRICS ที่ยังไม่พอ</a:t>
            </a:r>
          </a:p>
        </p:txBody>
      </p:sp>
      <p:sp>
        <p:nvSpPr>
          <p:cNvPr id="10" name="Text 8: จำนวนหน้า compiled&#10;จำนวน token ที่ประหยัด&#10;จำน"/>
          <p:cNvSpPr txBox="1"/>
          <p:nvPr/>
        </p:nvSpPr>
        <p:spPr>
          <a:xfrm>
            <a:off x="742950" y="3438525"/>
            <a:ext cx="3848100" cy="1609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0" lang="th-TH">
                <a:solidFill>
                  <a:srgbClr val="A5BBC8"/>
                </a:solidFill>
                <a:latin typeface="Sarabun"/>
                <a:cs typeface="Sarabun"/>
              </a:rPr>
              <a:t>จำนวนหน้า compiled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0" lang="th-TH">
                <a:solidFill>
                  <a:srgbClr val="A5BBC8"/>
                </a:solidFill>
                <a:latin typeface="Sarabun"/>
                <a:cs typeface="Sarabun"/>
              </a:rPr>
              <a:t>จำนวน token ที่ประหยัด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0" lang="th-TH">
                <a:solidFill>
                  <a:srgbClr val="A5BBC8"/>
                </a:solidFill>
                <a:latin typeface="Sarabun"/>
                <a:cs typeface="Sarabun"/>
              </a:rPr>
              <a:t>จำนวน features ที่เพิ่ม</a:t>
            </a:r>
          </a:p>
        </p:txBody>
      </p:sp>
      <p:sp>
        <p:nvSpPr>
          <p:cNvPr id="11" name="Text 9: →"/>
          <p:cNvSpPr txBox="1"/>
          <p:nvPr/>
        </p:nvSpPr>
        <p:spPr>
          <a:xfrm>
            <a:off x="5191125" y="3667125"/>
            <a:ext cx="952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4200" b="1" lang="th-TH">
                <a:solidFill>
                  <a:srgbClr val="63DED1"/>
                </a:solidFill>
                <a:latin typeface="Sarabun"/>
                <a:cs typeface="Sarabun"/>
              </a:rP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10325" y="2686050"/>
            <a:ext cx="5286375" cy="2895600"/>
          </a:xfrm>
          <a:prstGeom prst="rect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 11: OUTCOME ที่ต้องพิสูจน์"/>
          <p:cNvSpPr txBox="1"/>
          <p:nvPr/>
        </p:nvSpPr>
        <p:spPr>
          <a:xfrm>
            <a:off x="6667500" y="2914650"/>
            <a:ext cx="5029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OUTCOME ที่ต้องพิสูจน์</a:t>
            </a:r>
          </a:p>
        </p:txBody>
      </p:sp>
      <p:sp>
        <p:nvSpPr>
          <p:cNvPr id="14" name="Text 12: งานสำเร็จและเข้าใจง่าย&#10;ผลถูกต้อง ตรวจย้อนกลับ"/>
          <p:cNvSpPr txBox="1"/>
          <p:nvPr/>
        </p:nvSpPr>
        <p:spPr>
          <a:xfrm>
            <a:off x="6667500" y="3419475"/>
            <a:ext cx="4762500" cy="1762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งานสำเร็จและเข้าใจง่าย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ผลถูกต้อง ตรวจย้อนกลับได้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ต้นทุนต่อผลงานที่ยอมรับได้</a:t>
            </a:r>
          </a:p>
        </p:txBody>
      </p:sp>
      <p:sp>
        <p:nvSpPr>
          <p:cNvPr id="15" name="Text 13: ประหยัดได้มีคุณค่า เมื่อ output ผ่านคุณภาพก่อ"/>
          <p:cNvSpPr txBox="1"/>
          <p:nvPr/>
        </p:nvSpPr>
        <p:spPr>
          <a:xfrm>
            <a:off x="495300" y="5838825"/>
            <a:ext cx="1120140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D9C6E"/>
                </a:solidFill>
                <a:latin typeface="Sarabun"/>
                <a:cs typeface="Sarabun"/>
              </a:rPr>
              <a:t>ประหยัดได้มีคุณค่า เมื่อ output ผ่านคุณภาพก่อนแล้ว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4  /  THREE LENSES, ONE PLAN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04  /  THREE LENSES, ONE PLAN</a:t>
            </a:r>
          </a:p>
        </p:txBody>
      </p:sp>
      <p:sp>
        <p:nvSpPr>
          <p:cNvPr id="4" name="Text 2: รวมจุดแข็งของทั้ง 3 มุมมอง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รวมจุดแข็งของทั้ง 3 มุมมอง</a:t>
            </a:r>
          </a:p>
        </p:txBody>
      </p:sp>
      <p:sp>
        <p:nvSpPr>
          <p:cNvPr id="5" name="Text 3: ใช้เหตุผลและหลักฐานตัดสิน ไม่ใช้เสียงข้างมาก 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ใช้เหตุผลและหลักฐานตัดสิน ไม่ใช้เสียงข้างมาก และไม่บวก backlog ทุกคนเข้าด้วยกัน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05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05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71750"/>
            <a:ext cx="3619500" cy="28765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5300" y="2571750"/>
            <a:ext cx="38100" cy="2876550"/>
          </a:xfrm>
          <a:prstGeom prst="rect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 9: CODEX"/>
          <p:cNvSpPr txBox="1"/>
          <p:nvPr/>
        </p:nvSpPr>
        <p:spPr>
          <a:xfrm>
            <a:off x="70485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CODEX</a:t>
            </a:r>
          </a:p>
        </p:txBody>
      </p:sp>
      <p:sp>
        <p:nvSpPr>
          <p:cNvPr id="12" name="Text 10: คุณภาพ &amp; Intent"/>
          <p:cNvSpPr txBox="1"/>
          <p:nvPr/>
        </p:nvSpPr>
        <p:spPr>
          <a:xfrm>
            <a:off x="70485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คุณภาพ &amp; Intent</a:t>
            </a:r>
          </a:p>
        </p:txBody>
      </p:sp>
      <p:sp>
        <p:nvSpPr>
          <p:cNvPr id="13" name="Text 11: งานต้องตรง requirement&#10;น่าใช้ และ regenerate "/>
          <p:cNvSpPr txBox="1"/>
          <p:nvPr/>
        </p:nvSpPr>
        <p:spPr>
          <a:xfrm>
            <a:off x="704850" y="4010025"/>
            <a:ext cx="3200400" cy="1276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งานต้องตรง requirement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น่าใช้ และ regenerate ต่อได้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86250" y="2571750"/>
            <a:ext cx="3619500" cy="28765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86250" y="2571750"/>
            <a:ext cx="38100" cy="2876550"/>
          </a:xfrm>
          <a:prstGeom prst="rect">
            <a:avLst/>
          </a:prstGeom>
          <a:solidFill>
            <a:srgbClr val="ED9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MUSE CODE"/>
          <p:cNvSpPr txBox="1"/>
          <p:nvPr/>
        </p:nvSpPr>
        <p:spPr>
          <a:xfrm>
            <a:off x="449580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MUSE CODE</a:t>
            </a:r>
          </a:p>
        </p:txBody>
      </p:sp>
      <p:sp>
        <p:nvSpPr>
          <p:cNvPr id="17" name="Text 15: Reuse &amp; Migration"/>
          <p:cNvSpPr txBox="1"/>
          <p:nvPr/>
        </p:nvSpPr>
        <p:spPr>
          <a:xfrm>
            <a:off x="449580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Reuse &amp; Migration</a:t>
            </a:r>
          </a:p>
        </p:txBody>
      </p:sp>
      <p:sp>
        <p:nvSpPr>
          <p:cNvPr id="18" name="Text 16: ใช้ของเดิมให้คุ้ม&#10;เปลี่ยนโดยไม่ทำของเก่าพัง"/>
          <p:cNvSpPr txBox="1"/>
          <p:nvPr/>
        </p:nvSpPr>
        <p:spPr>
          <a:xfrm>
            <a:off x="4495800" y="4010025"/>
            <a:ext cx="3200400" cy="1276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ใช้ของเดิมให้คุ้ม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เปลี่ยนโดยไม่ทำของเก่าพัง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77200" y="2571750"/>
            <a:ext cx="3619500" cy="28765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2571750"/>
            <a:ext cx="38100" cy="2876550"/>
          </a:xfrm>
          <a:prstGeom prst="rect">
            <a:avLst/>
          </a:prstGeom>
          <a:solidFill>
            <a:srgbClr val="EC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19: ANTIGRAVITY"/>
          <p:cNvSpPr txBox="1"/>
          <p:nvPr/>
        </p:nvSpPr>
        <p:spPr>
          <a:xfrm>
            <a:off x="828675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CF4F7"/>
                </a:solidFill>
                <a:latin typeface="Sarabun"/>
                <a:cs typeface="Sarabun"/>
              </a:rPr>
              <a:t>ANTIGRAVITY</a:t>
            </a:r>
          </a:p>
        </p:txBody>
      </p:sp>
      <p:sp>
        <p:nvSpPr>
          <p:cNvPr id="22" name="Text 20: Execution &amp; Trust"/>
          <p:cNvSpPr txBox="1"/>
          <p:nvPr/>
        </p:nvSpPr>
        <p:spPr>
          <a:xfrm>
            <a:off x="828675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Execution &amp; Trust</a:t>
            </a:r>
          </a:p>
        </p:txBody>
      </p:sp>
      <p:sp>
        <p:nvSpPr>
          <p:cNvPr id="23" name="Text 21: คนกับ Agent ไม่ทำข้อมูลชนกัน&#10;ทุกผลลัพธ์มีหลัก"/>
          <p:cNvSpPr txBox="1"/>
          <p:nvPr/>
        </p:nvSpPr>
        <p:spPr>
          <a:xfrm>
            <a:off x="8286750" y="4010025"/>
            <a:ext cx="3200400" cy="1276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คนกับ Agent ไม่ทำข้อมูลชนกัน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ทุกผลลัพธ์มีหลักฐาน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95300" y="5810250"/>
            <a:ext cx="11201400" cy="295275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23: FINAL DECISION  /  ตรวจฐาน → ใช้ซ้ำ → พิสูจน์"/>
          <p:cNvSpPr txBox="1"/>
          <p:nvPr/>
        </p:nvSpPr>
        <p:spPr>
          <a:xfrm>
            <a:off x="590550" y="5838825"/>
            <a:ext cx="110109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FINAL DECISION  /  ตรวจฐาน → ใช้ซ้ำ → พิสูจน์หนึ่ง Workflow → ขยายจาก Evidence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5  /  LAUNCHPAD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05  /  LAUNCHPAD</a:t>
            </a:r>
          </a:p>
        </p:txBody>
      </p:sp>
      <p:sp>
        <p:nvSpPr>
          <p:cNvPr id="4" name="Text 2: เราไม่ได้เริ่มจากศูนย์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เราไม่ได้เริ่มจากศูนย์</a:t>
            </a:r>
          </a:p>
        </p:txBody>
      </p:sp>
      <p:sp>
        <p:nvSpPr>
          <p:cNvPr id="5" name="Text 3: งานแรกคือรู้ว่ามีอะไร ใช้ได้แค่ไหน และส่วนไหน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งานแรกคือรู้ว่ามีอะไร ใช้ได้แค่ไหน และส่วนไหนยังเป็นช่องว่าง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06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06 / 20</a:t>
            </a:r>
          </a:p>
        </p:txBody>
      </p:sp>
      <p:sp>
        <p:nvSpPr>
          <p:cNvPr id="9" name="Oval 8"/>
          <p:cNvSpPr/>
          <p:nvPr/>
        </p:nvSpPr>
        <p:spPr>
          <a:xfrm>
            <a:off x="523875" y="2657475"/>
            <a:ext cx="323850" cy="323850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1"/>
          <p:cNvSpPr txBox="1"/>
          <p:nvPr/>
        </p:nvSpPr>
        <p:spPr>
          <a:xfrm>
            <a:off x="590550" y="2686050"/>
            <a:ext cx="2095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1</a:t>
            </a:r>
          </a:p>
        </p:txBody>
      </p:sp>
      <p:sp>
        <p:nvSpPr>
          <p:cNvPr id="11" name="Text 9: Recipes / UI bindings"/>
          <p:cNvSpPr txBox="1"/>
          <p:nvPr/>
        </p:nvSpPr>
        <p:spPr>
          <a:xfrm>
            <a:off x="1057275" y="2571750"/>
            <a:ext cx="48101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Recipes / UI bindings</a:t>
            </a:r>
          </a:p>
        </p:txBody>
      </p:sp>
      <p:sp>
        <p:nvSpPr>
          <p:cNvPr id="12" name="Text 10: มีโครงสร้างให้ตรวจและต่อยอด"/>
          <p:cNvSpPr txBox="1"/>
          <p:nvPr/>
        </p:nvSpPr>
        <p:spPr>
          <a:xfrm>
            <a:off x="1057275" y="3000375"/>
            <a:ext cx="4810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มีโครงสร้างให้ตรวจและต่อยอด</a:t>
            </a:r>
          </a:p>
        </p:txBody>
      </p:sp>
      <p:sp>
        <p:nvSpPr>
          <p:cNvPr id="13" name="Oval 12"/>
          <p:cNvSpPr/>
          <p:nvPr/>
        </p:nvSpPr>
        <p:spPr>
          <a:xfrm>
            <a:off x="523875" y="3629025"/>
            <a:ext cx="323850" cy="323850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2"/>
          <p:cNvSpPr txBox="1"/>
          <p:nvPr/>
        </p:nvSpPr>
        <p:spPr>
          <a:xfrm>
            <a:off x="590550" y="3657600"/>
            <a:ext cx="2095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2</a:t>
            </a:r>
          </a:p>
        </p:txBody>
      </p:sp>
      <p:sp>
        <p:nvSpPr>
          <p:cNvPr id="15" name="Text 13: Jarvis gateway"/>
          <p:cNvSpPr txBox="1"/>
          <p:nvPr/>
        </p:nvSpPr>
        <p:spPr>
          <a:xfrm>
            <a:off x="1057275" y="3543300"/>
            <a:ext cx="48101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Jarvis gateway</a:t>
            </a:r>
          </a:p>
        </p:txBody>
      </p:sp>
      <p:sp>
        <p:nvSpPr>
          <p:cNvPr id="16" name="Text 14: มีฐานเชื่อม AI ที่ต้อง map ขอบเขต"/>
          <p:cNvSpPr txBox="1"/>
          <p:nvPr/>
        </p:nvSpPr>
        <p:spPr>
          <a:xfrm>
            <a:off x="1057275" y="3971925"/>
            <a:ext cx="4810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มีฐานเชื่อม AI ที่ต้อง map ขอบเขต</a:t>
            </a:r>
          </a:p>
        </p:txBody>
      </p:sp>
      <p:sp>
        <p:nvSpPr>
          <p:cNvPr id="17" name="Oval 16"/>
          <p:cNvSpPr/>
          <p:nvPr/>
        </p:nvSpPr>
        <p:spPr>
          <a:xfrm>
            <a:off x="523875" y="4600575"/>
            <a:ext cx="323850" cy="323850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3"/>
          <p:cNvSpPr txBox="1"/>
          <p:nvPr/>
        </p:nvSpPr>
        <p:spPr>
          <a:xfrm>
            <a:off x="590550" y="4629150"/>
            <a:ext cx="2095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3</a:t>
            </a:r>
          </a:p>
        </p:txBody>
      </p:sp>
      <p:sp>
        <p:nvSpPr>
          <p:cNvPr id="19" name="Text 17: Factory agent patterns"/>
          <p:cNvSpPr txBox="1"/>
          <p:nvPr/>
        </p:nvSpPr>
        <p:spPr>
          <a:xfrm>
            <a:off x="1057275" y="4514850"/>
            <a:ext cx="48101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75" b="1" lang="th-TH">
                <a:solidFill>
                  <a:srgbClr val="ECF4F7"/>
                </a:solidFill>
                <a:latin typeface="Sarabun"/>
                <a:cs typeface="Sarabun"/>
              </a:rPr>
              <a:t>Factory agent patterns</a:t>
            </a:r>
          </a:p>
        </p:txBody>
      </p:sp>
      <p:sp>
        <p:nvSpPr>
          <p:cNvPr id="20" name="Text 18: มีแนวทาง auth / tools ให้ประเมิน reuse"/>
          <p:cNvSpPr txBox="1"/>
          <p:nvPr/>
        </p:nvSpPr>
        <p:spPr>
          <a:xfrm>
            <a:off x="1057275" y="4943475"/>
            <a:ext cx="4810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มีแนวทาง auth / tools ให้ประเมิน reuse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67500" y="2571750"/>
            <a:ext cx="5029200" cy="2867025"/>
          </a:xfrm>
          <a:prstGeom prst="rect">
            <a:avLst/>
          </a:prstGeom>
          <a:solidFill>
            <a:srgbClr val="153347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FR00  /  READ-ONLY BASELINE"/>
          <p:cNvSpPr txBox="1"/>
          <p:nvPr/>
        </p:nvSpPr>
        <p:spPr>
          <a:xfrm>
            <a:off x="6896100" y="2809875"/>
            <a:ext cx="48006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FR00  /  READ-ONLY BASELINE</a:t>
            </a:r>
          </a:p>
        </p:txBody>
      </p:sp>
      <p:sp>
        <p:nvSpPr>
          <p:cNvPr id="23" name="Text 21: HEAD / main / deployed&#10;Generated project / fl"/>
          <p:cNvSpPr txBox="1"/>
          <p:nvPr/>
        </p:nvSpPr>
        <p:spPr>
          <a:xfrm>
            <a:off x="6896100" y="3295650"/>
            <a:ext cx="453390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HEAD / main / deployed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Generated project / flags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Reuse · Extend · Verify · Build</a:t>
            </a:r>
          </a:p>
        </p:txBody>
      </p:sp>
      <p:sp>
        <p:nvSpPr>
          <p:cNvPr id="24" name="Text 22: พบ source ใน snapshot 22 ต.ค. 2026 ≠ ยืนยันว่"/>
          <p:cNvSpPr txBox="1"/>
          <p:nvPr/>
        </p:nvSpPr>
        <p:spPr>
          <a:xfrm>
            <a:off x="495300" y="5819775"/>
            <a:ext cx="11144250" cy="390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ED9C6E"/>
                </a:solidFill>
                <a:latin typeface="Sarabun"/>
                <a:cs typeface="Sarabun"/>
              </a:rPr>
              <a:t>พบ source ใน snapshot 22 ต.ค. 2026 ≠ ยืนยันว่า deploy และพร้อมใช้งานวันนี้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6  /  TARGET ARCHITECTURE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06  /  TARGET ARCHITECTURE</a:t>
            </a:r>
          </a:p>
        </p:txBody>
      </p:sp>
      <p:sp>
        <p:nvSpPr>
          <p:cNvPr id="4" name="Text 2: One capability core. Multiple surfaces.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One capability core. Multiple surfaces.</a:t>
            </a:r>
          </a:p>
        </p:txBody>
      </p:sp>
      <p:sp>
        <p:nvSpPr>
          <p:cNvPr id="5" name="Text 3: Business logic และ authority ชุดเดียว — UI / 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Business logic และ authority ชุดเดียว — UI / Jarvis / API เป็นผู้เรียกใช้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07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07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52700"/>
            <a:ext cx="3619500" cy="8572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HUMAN"/>
          <p:cNvSpPr txBox="1"/>
          <p:nvPr/>
        </p:nvSpPr>
        <p:spPr>
          <a:xfrm>
            <a:off x="704850" y="2686050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HUMAN</a:t>
            </a:r>
          </a:p>
        </p:txBody>
      </p:sp>
      <p:sp>
        <p:nvSpPr>
          <p:cNvPr id="11" name="Text 9: Workspace"/>
          <p:cNvSpPr txBox="1"/>
          <p:nvPr/>
        </p:nvSpPr>
        <p:spPr>
          <a:xfrm>
            <a:off x="704850" y="2981325"/>
            <a:ext cx="3143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Workspace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305050" y="3409950"/>
            <a:ext cx="0" cy="40957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286250" y="2552700"/>
            <a:ext cx="3619500" cy="8572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HYBRID"/>
          <p:cNvSpPr txBox="1"/>
          <p:nvPr/>
        </p:nvSpPr>
        <p:spPr>
          <a:xfrm>
            <a:off x="4495800" y="2686050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HYBRID</a:t>
            </a:r>
          </a:p>
        </p:txBody>
      </p:sp>
      <p:sp>
        <p:nvSpPr>
          <p:cNvPr id="15" name="Text 13: Jarvis cards"/>
          <p:cNvSpPr txBox="1"/>
          <p:nvPr/>
        </p:nvSpPr>
        <p:spPr>
          <a:xfrm>
            <a:off x="4495800" y="2981325"/>
            <a:ext cx="3143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Jarvis cards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096000" y="3409950"/>
            <a:ext cx="0" cy="40957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077200" y="2552700"/>
            <a:ext cx="3619500" cy="85725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AGENT"/>
          <p:cNvSpPr txBox="1"/>
          <p:nvPr/>
        </p:nvSpPr>
        <p:spPr>
          <a:xfrm>
            <a:off x="8286750" y="2686050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AGENT</a:t>
            </a:r>
          </a:p>
        </p:txBody>
      </p:sp>
      <p:sp>
        <p:nvSpPr>
          <p:cNvPr id="19" name="Text 17: API / MCP"/>
          <p:cNvSpPr txBox="1"/>
          <p:nvPr/>
        </p:nvSpPr>
        <p:spPr>
          <a:xfrm>
            <a:off x="8286750" y="2981325"/>
            <a:ext cx="314325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API / MCP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886950" y="3409950"/>
            <a:ext cx="0" cy="40957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95300" y="3829050"/>
            <a:ext cx="11201400" cy="762000"/>
          </a:xfrm>
          <a:prstGeom prst="rect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VERSIONED CAPABILITY BINDINGS  →  DOMAIN SERV"/>
          <p:cNvSpPr txBox="1"/>
          <p:nvPr/>
        </p:nvSpPr>
        <p:spPr>
          <a:xfrm>
            <a:off x="714375" y="4038600"/>
            <a:ext cx="10763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VERSIONED CAPABILITY BINDINGS  →  DOMAIN SERVICES + SERVER POLICY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305050" y="4591050"/>
            <a:ext cx="0" cy="31432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95300" y="4905375"/>
            <a:ext cx="3619500" cy="111442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23: Authority"/>
          <p:cNvSpPr txBox="1"/>
          <p:nvPr/>
        </p:nvSpPr>
        <p:spPr>
          <a:xfrm>
            <a:off x="685800" y="5048250"/>
            <a:ext cx="32385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63DED1"/>
                </a:solidFill>
                <a:latin typeface="Sarabun"/>
                <a:cs typeface="Sarabun"/>
              </a:rPr>
              <a:t>Authority</a:t>
            </a:r>
          </a:p>
        </p:txBody>
      </p:sp>
      <p:sp>
        <p:nvSpPr>
          <p:cNvPr id="26" name="Text 24: ใครทำอะไรได้ ภายใต้ขอบเขตใด"/>
          <p:cNvSpPr txBox="1"/>
          <p:nvPr/>
        </p:nvSpPr>
        <p:spPr>
          <a:xfrm>
            <a:off x="685800" y="5534025"/>
            <a:ext cx="3238500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ใครทำอะไรได้ ภายใต้ขอบเขตใด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096000" y="4591050"/>
            <a:ext cx="0" cy="31432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286250" y="4905375"/>
            <a:ext cx="3619500" cy="111442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27: Reliable execution"/>
          <p:cNvSpPr txBox="1"/>
          <p:nvPr/>
        </p:nvSpPr>
        <p:spPr>
          <a:xfrm>
            <a:off x="4476750" y="5048250"/>
            <a:ext cx="32385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63DED1"/>
                </a:solidFill>
                <a:latin typeface="Sarabun"/>
                <a:cs typeface="Sarabun"/>
              </a:rPr>
              <a:t>Reliable execution</a:t>
            </a:r>
          </a:p>
        </p:txBody>
      </p:sp>
      <p:sp>
        <p:nvSpPr>
          <p:cNvPr id="30" name="Text 28: ไม่ซ้ำ ไม่เขียนทับ และกู้คืนได้"/>
          <p:cNvSpPr txBox="1"/>
          <p:nvPr/>
        </p:nvSpPr>
        <p:spPr>
          <a:xfrm>
            <a:off x="4476750" y="5534025"/>
            <a:ext cx="3238500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ไม่ซ้ำ ไม่เขียนทับ และกู้คืนได้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9886950" y="4591050"/>
            <a:ext cx="0" cy="314325"/>
          </a:xfrm>
          <a:prstGeom prst="line">
            <a:avLst/>
          </a:prstGeom>
          <a:ln w="19050">
            <a:solidFill>
              <a:srgbClr val="63DE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8077200" y="4905375"/>
            <a:ext cx="3619500" cy="111442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31: Evidence"/>
          <p:cNvSpPr txBox="1"/>
          <p:nvPr/>
        </p:nvSpPr>
        <p:spPr>
          <a:xfrm>
            <a:off x="8267700" y="5048250"/>
            <a:ext cx="32385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63DED1"/>
                </a:solidFill>
                <a:latin typeface="Sarabun"/>
                <a:cs typeface="Sarabun"/>
              </a:rPr>
              <a:t>Evidence</a:t>
            </a:r>
          </a:p>
        </p:txBody>
      </p:sp>
      <p:sp>
        <p:nvSpPr>
          <p:cNvPr id="34" name="Text 32: ผลลัพธ์ / revisions / recovery refs"/>
          <p:cNvSpPr txBox="1"/>
          <p:nvPr/>
        </p:nvSpPr>
        <p:spPr>
          <a:xfrm>
            <a:off x="8267700" y="5534025"/>
            <a:ext cx="3238500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ผลลัพธ์ / revisions / recovery refs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7  /  REQUIREMENT → 6GL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07  /  REQUIREMENT → 6GL</a:t>
            </a:r>
          </a:p>
        </p:txBody>
      </p:sp>
      <p:sp>
        <p:nvSpPr>
          <p:cNvPr id="4" name="Text 2: คุณภาพต้องเริ่มก่อน compiler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คุณภาพต้องเริ่มก่อน compiler</a:t>
            </a:r>
          </a:p>
        </p:txBody>
      </p:sp>
      <p:sp>
        <p:nvSpPr>
          <p:cNvPr id="5" name="Text 3: Requirement ไม่ควรถูกบีบให้กลายเป็นตารางหรือฟ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Requirement ไม่ควรถูกบีบให้กลายเป็นตารางหรือฟอร์ม เพราะ renderer รู้จักแค่นั้น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08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08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71750"/>
            <a:ext cx="3619500" cy="305752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5300" y="2571750"/>
            <a:ext cx="38100" cy="3057525"/>
          </a:xfrm>
          <a:prstGeom prst="rect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 9: 01–03  /  DEFINE"/>
          <p:cNvSpPr txBox="1"/>
          <p:nvPr/>
        </p:nvSpPr>
        <p:spPr>
          <a:xfrm>
            <a:off x="70485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01–03  /  DEFINE</a:t>
            </a:r>
          </a:p>
        </p:txBody>
      </p:sp>
      <p:sp>
        <p:nvSpPr>
          <p:cNvPr id="12" name="Text 10: ทำงานอะไร ให้ใคร"/>
          <p:cNvSpPr txBox="1"/>
          <p:nvPr/>
        </p:nvSpPr>
        <p:spPr>
          <a:xfrm>
            <a:off x="70485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ทำงานอะไร ให้ใคร</a:t>
            </a:r>
          </a:p>
        </p:txBody>
      </p:sp>
      <p:sp>
        <p:nvSpPr>
          <p:cNvPr id="13" name="Text 11: Outcome + actor&#10;Authority / delegation&#10;Capabi"/>
          <p:cNvSpPr txBox="1"/>
          <p:nvPr/>
        </p:nvSpPr>
        <p:spPr>
          <a:xfrm>
            <a:off x="704850" y="4010025"/>
            <a:ext cx="320040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Outcome + actor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Authority / delegation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Capability binding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86250" y="2571750"/>
            <a:ext cx="3619500" cy="305752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86250" y="2571750"/>
            <a:ext cx="38100" cy="3057525"/>
          </a:xfrm>
          <a:prstGeom prst="rect">
            <a:avLst/>
          </a:prstGeom>
          <a:solidFill>
            <a:srgbClr val="ED9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04–06  /  DESIGN"/>
          <p:cNvSpPr txBox="1"/>
          <p:nvPr/>
        </p:nvSpPr>
        <p:spPr>
          <a:xfrm>
            <a:off x="449580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04–06  /  DESIGN</a:t>
            </a:r>
          </a:p>
        </p:txBody>
      </p:sp>
      <p:sp>
        <p:nvSpPr>
          <p:cNvPr id="17" name="Text 15: ประสบการณ์ควรเป็นอย่างไร"/>
          <p:cNvSpPr txBox="1"/>
          <p:nvPr/>
        </p:nvSpPr>
        <p:spPr>
          <a:xfrm>
            <a:off x="449580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ประสบการณ์ควรเป็นอย่างไร</a:t>
            </a:r>
          </a:p>
        </p:txBody>
      </p:sp>
      <p:sp>
        <p:nvSpPr>
          <p:cNvPr id="18" name="Text 16: Human / Agent journey&#10;สำรวจ layout ที่เหมาะกั"/>
          <p:cNvSpPr txBox="1"/>
          <p:nvPr/>
        </p:nvSpPr>
        <p:spPr>
          <a:xfrm>
            <a:off x="4495800" y="4010025"/>
            <a:ext cx="320040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Human / Agent journey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สำรวจ layout ที่เหมาะกับงาน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Semantic fields + composition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77200" y="2571750"/>
            <a:ext cx="3619500" cy="305752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2571750"/>
            <a:ext cx="38100" cy="3057525"/>
          </a:xfrm>
          <a:prstGeom prst="rect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19: 07–09  /  PROVE"/>
          <p:cNvSpPr txBox="1"/>
          <p:nvPr/>
        </p:nvSpPr>
        <p:spPr>
          <a:xfrm>
            <a:off x="8286750" y="2762250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07–09  /  PROVE</a:t>
            </a:r>
          </a:p>
        </p:txBody>
      </p:sp>
      <p:sp>
        <p:nvSpPr>
          <p:cNvPr id="22" name="Text 20: สร้างแล้วรักษา Intent ได้ไหม"/>
          <p:cNvSpPr txBox="1"/>
          <p:nvPr/>
        </p:nvSpPr>
        <p:spPr>
          <a:xfrm>
            <a:off x="8286750" y="3124200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สร้างแล้วรักษา Intent ได้ไหม</a:t>
            </a:r>
          </a:p>
        </p:txBody>
      </p:sp>
      <p:sp>
        <p:nvSpPr>
          <p:cNvPr id="23" name="Text 21: เลือก compiler / kit / custom&#10;ตรวจการสูญเสีย "/>
          <p:cNvSpPr txBox="1"/>
          <p:nvPr/>
        </p:nvSpPr>
        <p:spPr>
          <a:xfrm>
            <a:off x="8286750" y="4010025"/>
            <a:ext cx="3200400" cy="1457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เลือก compiler / kit / custom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ตรวจการสูญเสีย design intent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ทดสอบ outcome + quality</a:t>
            </a:r>
          </a:p>
        </p:txBody>
      </p:sp>
      <p:sp>
        <p:nvSpPr>
          <p:cNvPr id="24" name="Text 22: ถ้าทำ interaction ที่อนุมัติไว้ไม่ได้ → แจ้ง "/>
          <p:cNvSpPr txBox="1"/>
          <p:nvPr/>
        </p:nvSpPr>
        <p:spPr>
          <a:xfrm>
            <a:off x="495300" y="5857875"/>
            <a:ext cx="11201400" cy="390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D9C6E"/>
                </a:solidFill>
                <a:latin typeface="Sarabun"/>
                <a:cs typeface="Sarabun"/>
              </a:rPr>
              <a:t>ถ้าทำ interaction ที่อนุมัติไว้ไม่ได้ → แจ้ง gap และเลือก route ใหม่อย่างชัดเจน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8  /  HUMAN EXPERIENCE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08  /  HUMAN EXPERIENCE</a:t>
            </a:r>
          </a:p>
        </p:txBody>
      </p:sp>
      <p:sp>
        <p:nvSpPr>
          <p:cNvPr id="4" name="Text 2: Modern UX ไม่ใช่แค่สวยขึ้น&#10;แต่เห็นงาน เข้าใจเ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Modern UX ไม่ใช่แค่สวยขึ้น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แต่เห็นงาน เข้าใจเร็ว และทำต่อได้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4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7" name="Text 5: 09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09 / 20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300" y="2628900"/>
            <a:ext cx="7429500" cy="3448050"/>
          </a:xfrm>
          <a:prstGeom prst="rect">
            <a:avLst/>
          </a:prstGeom>
          <a:solidFill>
            <a:srgbClr val="F4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95300" y="2628900"/>
            <a:ext cx="1524000" cy="3448050"/>
          </a:xfrm>
          <a:prstGeom prst="rect">
            <a:avLst/>
          </a:prstGeom>
          <a:solidFill>
            <a:srgbClr val="E5ED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SHOP WORKSPACE"/>
          <p:cNvSpPr txBox="1"/>
          <p:nvPr/>
        </p:nvSpPr>
        <p:spPr>
          <a:xfrm>
            <a:off x="666750" y="2809875"/>
            <a:ext cx="120967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lang="th-TH">
                <a:solidFill>
                  <a:srgbClr val="365568"/>
                </a:solidFill>
                <a:latin typeface="Sarabun"/>
                <a:cs typeface="Sarabun"/>
              </a:rPr>
              <a:t>SHOP WORKSPACE</a:t>
            </a:r>
          </a:p>
        </p:txBody>
      </p:sp>
      <p:sp>
        <p:nvSpPr>
          <p:cNvPr id="11" name="Text 9: ภาพรวม"/>
          <p:cNvSpPr txBox="1"/>
          <p:nvPr/>
        </p:nvSpPr>
        <p:spPr>
          <a:xfrm>
            <a:off x="685800" y="3333750"/>
            <a:ext cx="119062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365568"/>
                </a:solidFill>
                <a:latin typeface="Sarabun"/>
                <a:cs typeface="Sarabun"/>
              </a:rPr>
              <a:t>ภาพรวม</a:t>
            </a:r>
          </a:p>
        </p:txBody>
      </p:sp>
      <p:sp>
        <p:nvSpPr>
          <p:cNvPr id="12" name="Text 10: รายการขาย"/>
          <p:cNvSpPr txBox="1"/>
          <p:nvPr/>
        </p:nvSpPr>
        <p:spPr>
          <a:xfrm>
            <a:off x="685800" y="4219575"/>
            <a:ext cx="119062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365568"/>
                </a:solidFill>
                <a:latin typeface="Sarabun"/>
                <a:cs typeface="Sarabun"/>
              </a:rPr>
              <a:t>รายการขาย</a:t>
            </a:r>
          </a:p>
        </p:txBody>
      </p:sp>
      <p:sp>
        <p:nvSpPr>
          <p:cNvPr id="13" name="Text 11: รายงาน"/>
          <p:cNvSpPr txBox="1"/>
          <p:nvPr/>
        </p:nvSpPr>
        <p:spPr>
          <a:xfrm>
            <a:off x="685800" y="4667250"/>
            <a:ext cx="1190625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365568"/>
                </a:solidFill>
                <a:latin typeface="Sarabun"/>
                <a:cs typeface="Sarabun"/>
              </a:rPr>
              <a:t>รายงาน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8650" y="3714750"/>
            <a:ext cx="1238250" cy="400050"/>
          </a:xfrm>
          <a:prstGeom prst="rect">
            <a:avLst/>
          </a:prstGeom>
          <a:solidFill>
            <a:srgbClr val="D1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13: สินค้า"/>
          <p:cNvSpPr txBox="1"/>
          <p:nvPr/>
        </p:nvSpPr>
        <p:spPr>
          <a:xfrm>
            <a:off x="723900" y="3781425"/>
            <a:ext cx="10477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 lang="th-TH">
                <a:solidFill>
                  <a:srgbClr val="147D89"/>
                </a:solidFill>
                <a:latin typeface="Sarabun"/>
                <a:cs typeface="Sarabun"/>
              </a:rPr>
              <a:t>สินค้า</a:t>
            </a:r>
          </a:p>
        </p:txBody>
      </p:sp>
      <p:sp>
        <p:nvSpPr>
          <p:cNvPr id="16" name="Text 14: แก้ไขสินค้า"/>
          <p:cNvSpPr txBox="1"/>
          <p:nvPr/>
        </p:nvSpPr>
        <p:spPr>
          <a:xfrm>
            <a:off x="2247900" y="2800350"/>
            <a:ext cx="52387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163244"/>
                </a:solidFill>
                <a:latin typeface="Sarabun"/>
                <a:cs typeface="Sarabun"/>
              </a:rPr>
              <a:t>แก้ไขสินค้า</a:t>
            </a:r>
          </a:p>
        </p:txBody>
      </p:sp>
      <p:sp>
        <p:nvSpPr>
          <p:cNvPr id="17" name="Text 15: ข้อมูลสินค้า  /  ราคาและภาษี"/>
          <p:cNvSpPr txBox="1"/>
          <p:nvPr/>
        </p:nvSpPr>
        <p:spPr>
          <a:xfrm>
            <a:off x="2247900" y="3238500"/>
            <a:ext cx="52863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75" b="0" lang="th-TH">
                <a:solidFill>
                  <a:srgbClr val="5E7787"/>
                </a:solidFill>
                <a:latin typeface="Sarabun"/>
                <a:cs typeface="Sarabun"/>
              </a:rPr>
              <a:t>ข้อมูลสินค้า  /  ราคาและภาษี</a:t>
            </a:r>
          </a:p>
        </p:txBody>
      </p:sp>
      <p:sp>
        <p:nvSpPr>
          <p:cNvPr id="18" name="Text 16: ชื่อสินค้า"/>
          <p:cNvSpPr txBox="1"/>
          <p:nvPr/>
        </p:nvSpPr>
        <p:spPr>
          <a:xfrm>
            <a:off x="2247900" y="3724275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557080"/>
                </a:solidFill>
                <a:latin typeface="Sarabun"/>
                <a:cs typeface="Sarabun"/>
              </a:rPr>
              <a:t>ชื่อสินค้า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47900" y="4019550"/>
            <a:ext cx="24193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18: Cold Brew"/>
          <p:cNvSpPr txBox="1"/>
          <p:nvPr/>
        </p:nvSpPr>
        <p:spPr>
          <a:xfrm>
            <a:off x="2362200" y="4067175"/>
            <a:ext cx="2228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63244"/>
                </a:solidFill>
                <a:latin typeface="Sarabun"/>
                <a:cs typeface="Sarabun"/>
              </a:rPr>
              <a:t>Cold Brew</a:t>
            </a:r>
          </a:p>
        </p:txBody>
      </p:sp>
      <p:sp>
        <p:nvSpPr>
          <p:cNvPr id="21" name="Text 19: หมวดหมู่"/>
          <p:cNvSpPr txBox="1"/>
          <p:nvPr/>
        </p:nvSpPr>
        <p:spPr>
          <a:xfrm>
            <a:off x="4914900" y="3724275"/>
            <a:ext cx="2647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557080"/>
                </a:solidFill>
                <a:latin typeface="Sarabun"/>
                <a:cs typeface="Sarabun"/>
              </a:rPr>
              <a:t>หมวดหมู่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14900" y="4019550"/>
            <a:ext cx="26479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21: เครื่องดื่ม  ▾"/>
          <p:cNvSpPr txBox="1"/>
          <p:nvPr/>
        </p:nvSpPr>
        <p:spPr>
          <a:xfrm>
            <a:off x="5029200" y="4067175"/>
            <a:ext cx="24574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63244"/>
                </a:solidFill>
                <a:latin typeface="Sarabun"/>
                <a:cs typeface="Sarabun"/>
              </a:rPr>
              <a:t>เครื่องดื่ม  ▾</a:t>
            </a:r>
          </a:p>
        </p:txBody>
      </p:sp>
      <p:sp>
        <p:nvSpPr>
          <p:cNvPr id="24" name="Text 22: ราคาขาย"/>
          <p:cNvSpPr txBox="1"/>
          <p:nvPr/>
        </p:nvSpPr>
        <p:spPr>
          <a:xfrm>
            <a:off x="2247900" y="4562475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557080"/>
                </a:solidFill>
                <a:latin typeface="Sarabun"/>
                <a:cs typeface="Sarabun"/>
              </a:rPr>
              <a:t>ราคาขาย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47900" y="4857750"/>
            <a:ext cx="24193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24: ฿ 95.00"/>
          <p:cNvSpPr txBox="1"/>
          <p:nvPr/>
        </p:nvSpPr>
        <p:spPr>
          <a:xfrm>
            <a:off x="2362200" y="4905375"/>
            <a:ext cx="22288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63244"/>
                </a:solidFill>
                <a:latin typeface="Sarabun"/>
                <a:cs typeface="Sarabun"/>
              </a:rPr>
              <a:t>฿ 95.00</a:t>
            </a:r>
          </a:p>
        </p:txBody>
      </p:sp>
      <p:sp>
        <p:nvSpPr>
          <p:cNvPr id="27" name="Text 25: ภาษี"/>
          <p:cNvSpPr txBox="1"/>
          <p:nvPr/>
        </p:nvSpPr>
        <p:spPr>
          <a:xfrm>
            <a:off x="4914900" y="4562475"/>
            <a:ext cx="2647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557080"/>
                </a:solidFill>
                <a:latin typeface="Sarabun"/>
                <a:cs typeface="Sarabun"/>
              </a:rPr>
              <a:t>ภาษี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14900" y="4857750"/>
            <a:ext cx="26479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CCD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27: VAT 7%  ▾"/>
          <p:cNvSpPr txBox="1"/>
          <p:nvPr/>
        </p:nvSpPr>
        <p:spPr>
          <a:xfrm>
            <a:off x="5029200" y="4905375"/>
            <a:ext cx="24574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63244"/>
                </a:solidFill>
                <a:latin typeface="Sarabun"/>
                <a:cs typeface="Sarabun"/>
              </a:rPr>
              <a:t>VAT 7%  ▾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247900" y="5467350"/>
            <a:ext cx="5314950" cy="428625"/>
          </a:xfrm>
          <a:prstGeom prst="rect">
            <a:avLst/>
          </a:prstGeom>
          <a:solidFill>
            <a:srgbClr val="E4E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29: มีการเปลี่ยนแปลงที่ยังไม่บันทึก"/>
          <p:cNvSpPr txBox="1"/>
          <p:nvPr/>
        </p:nvSpPr>
        <p:spPr>
          <a:xfrm>
            <a:off x="2381250" y="5562600"/>
            <a:ext cx="29337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3C6473"/>
                </a:solidFill>
                <a:latin typeface="Sarabun"/>
                <a:cs typeface="Sarabun"/>
              </a:rPr>
              <a:t>มีการเปลี่ยนแปลงที่ยังไม่บันทึก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05500" y="5524500"/>
            <a:ext cx="1533525" cy="304800"/>
          </a:xfrm>
          <a:prstGeom prst="rect">
            <a:avLst/>
          </a:prstGeom>
          <a:solidFill>
            <a:srgbClr val="147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 31: บันทึกสินค้า"/>
          <p:cNvSpPr txBox="1"/>
          <p:nvPr/>
        </p:nvSpPr>
        <p:spPr>
          <a:xfrm>
            <a:off x="5981700" y="5553075"/>
            <a:ext cx="138112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75" b="1" lang="th-TH">
                <a:solidFill>
                  <a:srgbClr val="FFFFFF"/>
                </a:solidFill>
                <a:latin typeface="Sarabun"/>
                <a:cs typeface="Sarabun"/>
              </a:rPr>
              <a:t>บันทึกสินค้า</a:t>
            </a:r>
          </a:p>
        </p:txBody>
      </p:sp>
      <p:sp>
        <p:nvSpPr>
          <p:cNvPr id="34" name="Text 32: PROPOSED CONCEPT"/>
          <p:cNvSpPr txBox="1"/>
          <p:nvPr/>
        </p:nvSpPr>
        <p:spPr>
          <a:xfrm>
            <a:off x="8343900" y="2676525"/>
            <a:ext cx="3143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PROPOSED CONCEPT</a:t>
            </a:r>
          </a:p>
        </p:txBody>
      </p:sp>
      <p:sp>
        <p:nvSpPr>
          <p:cNvPr id="35" name="Oval 34"/>
          <p:cNvSpPr/>
          <p:nvPr/>
        </p:nvSpPr>
        <p:spPr>
          <a:xfrm>
            <a:off x="8343900" y="3257550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 34: กลุ่มข้อมูลมีความหมาย"/>
          <p:cNvSpPr txBox="1"/>
          <p:nvPr/>
        </p:nvSpPr>
        <p:spPr>
          <a:xfrm>
            <a:off x="8553450" y="3162300"/>
            <a:ext cx="30861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ECF4F7"/>
                </a:solidFill>
                <a:latin typeface="Sarabun"/>
                <a:cs typeface="Sarabun"/>
              </a:rPr>
              <a:t>กลุ่มข้อมูลมีความหมาย</a:t>
            </a:r>
          </a:p>
        </p:txBody>
      </p:sp>
      <p:sp>
        <p:nvSpPr>
          <p:cNvPr id="37" name="Oval 36"/>
          <p:cNvSpPr/>
          <p:nvPr/>
        </p:nvSpPr>
        <p:spPr>
          <a:xfrm>
            <a:off x="8343900" y="3914775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 36: แสดงชื่อแทนรหัสฐานข้อมูล"/>
          <p:cNvSpPr txBox="1"/>
          <p:nvPr/>
        </p:nvSpPr>
        <p:spPr>
          <a:xfrm>
            <a:off x="8553450" y="3819525"/>
            <a:ext cx="30861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ECF4F7"/>
                </a:solidFill>
                <a:latin typeface="Sarabun"/>
                <a:cs typeface="Sarabun"/>
              </a:rPr>
              <a:t>แสดงชื่อแทนรหัสฐานข้อมูล</a:t>
            </a:r>
          </a:p>
        </p:txBody>
      </p:sp>
      <p:sp>
        <p:nvSpPr>
          <p:cNvPr id="39" name="Oval 38"/>
          <p:cNvSpPr/>
          <p:nvPr/>
        </p:nvSpPr>
        <p:spPr>
          <a:xfrm>
            <a:off x="8343900" y="4572000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 38: ปุ่มตรงกับงานและสถานะ"/>
          <p:cNvSpPr txBox="1"/>
          <p:nvPr/>
        </p:nvSpPr>
        <p:spPr>
          <a:xfrm>
            <a:off x="8553450" y="4476750"/>
            <a:ext cx="30861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ECF4F7"/>
                </a:solidFill>
                <a:latin typeface="Sarabun"/>
                <a:cs typeface="Sarabun"/>
              </a:rPr>
              <a:t>ปุ่มตรงกับงานและสถานะ</a:t>
            </a:r>
          </a:p>
        </p:txBody>
      </p:sp>
      <p:sp>
        <p:nvSpPr>
          <p:cNvPr id="41" name="Oval 40"/>
          <p:cNvSpPr/>
          <p:nvPr/>
        </p:nvSpPr>
        <p:spPr>
          <a:xfrm>
            <a:off x="8343900" y="5229225"/>
            <a:ext cx="57150" cy="57150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 40: รู้ว่าบันทึกแล้วต้องทำอะไรต่อ"/>
          <p:cNvSpPr txBox="1"/>
          <p:nvPr/>
        </p:nvSpPr>
        <p:spPr>
          <a:xfrm>
            <a:off x="8553450" y="5133975"/>
            <a:ext cx="30861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ECF4F7"/>
                </a:solidFill>
                <a:latin typeface="Sarabun"/>
                <a:cs typeface="Sarabun"/>
              </a:rPr>
              <a:t>รู้ว่าบันทึกแล้วต้องทำอะไรต่อ</a:t>
            </a:r>
          </a:p>
        </p:txBody>
      </p:sp>
      <p:sp>
        <p:nvSpPr>
          <p:cNvPr id="43" name="Text 41: ภาพแนวคิดเพื่ออธิบายทิศทาง ยังไม่ใช่ output ท"/>
          <p:cNvSpPr txBox="1"/>
          <p:nvPr/>
        </p:nvSpPr>
        <p:spPr>
          <a:xfrm>
            <a:off x="495300" y="6134100"/>
            <a:ext cx="112014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0" lang="th-TH">
                <a:solidFill>
                  <a:srgbClr val="A5BBC8"/>
                </a:solidFill>
                <a:latin typeface="Sarabun"/>
                <a:cs typeface="Sarabun"/>
              </a:rPr>
              <a:t>ภาพแนวคิดเพื่ออธิบายทิศทาง ยังไม่ใช่ output ที่ implement หรือทดสอบผ่านแล้ว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09  /  JARVIS EXPERIENCE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09  /  JARVIS EXPERIENCE</a:t>
            </a:r>
          </a:p>
        </p:txBody>
      </p:sp>
      <p:sp>
        <p:nvSpPr>
          <p:cNvPr id="4" name="Text 2: สั่งง่าย แต่ยืนยันอย่างเข้าใจ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สั่งง่าย แต่ยืนยันอย่างเข้าใจ</a:t>
            </a:r>
          </a:p>
        </p:txBody>
      </p:sp>
      <p:sp>
        <p:nvSpPr>
          <p:cNvPr id="5" name="Text 3: Jarvis เป็นพื้นที่ทำงานของคนร่วมกับ AI จึงยัง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Jarvis เป็นพื้นที่ทำงานของคนร่วมกับ AI จึงยังต้องชัดเจน สวยงาม และเข้าถึงได้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0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10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90800"/>
            <a:ext cx="3409950" cy="34575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COMMAND"/>
          <p:cNvSpPr txBox="1"/>
          <p:nvPr/>
        </p:nvSpPr>
        <p:spPr>
          <a:xfrm>
            <a:off x="723900" y="2819400"/>
            <a:ext cx="2857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COMMAND</a:t>
            </a:r>
          </a:p>
        </p:txBody>
      </p:sp>
      <p:sp>
        <p:nvSpPr>
          <p:cNvPr id="11" name="Text 9: “ช่วยตรวจรายการเบิก&#10;ที่รออนุมัติวันนี้&#10;แล้วสร"/>
          <p:cNvSpPr txBox="1"/>
          <p:nvPr/>
        </p:nvSpPr>
        <p:spPr>
          <a:xfrm>
            <a:off x="723900" y="3352800"/>
            <a:ext cx="2952750" cy="1438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“ช่วยตรวจรายการเบิก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ที่รออนุมัติวันนี้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แล้วสรุปข้อที่ต้องตัดสินใจ”</a:t>
            </a:r>
          </a:p>
        </p:txBody>
      </p:sp>
      <p:sp>
        <p:nvSpPr>
          <p:cNvPr id="12" name="Text 10: พิมพ์วันนี้&#10;เสียง / Vision เมื่อฐานพร้อม"/>
          <p:cNvSpPr txBox="1"/>
          <p:nvPr/>
        </p:nvSpPr>
        <p:spPr>
          <a:xfrm>
            <a:off x="723900" y="5276850"/>
            <a:ext cx="293370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พิมพ์วันนี้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เสียง / Vision เมื่อฐานพร้อม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67200" y="2590800"/>
            <a:ext cx="7429500" cy="3457575"/>
          </a:xfrm>
          <a:prstGeom prst="rect">
            <a:avLst/>
          </a:prstGeom>
          <a:solidFill>
            <a:srgbClr val="F3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PROPOSED DECISION CARD"/>
          <p:cNvSpPr txBox="1"/>
          <p:nvPr/>
        </p:nvSpPr>
        <p:spPr>
          <a:xfrm>
            <a:off x="4524375" y="2781300"/>
            <a:ext cx="6667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147D89"/>
                </a:solidFill>
                <a:latin typeface="Sarabun"/>
                <a:cs typeface="Sarabun"/>
              </a:rPr>
              <a:t>PROPOSED DECISION CARD</a:t>
            </a:r>
          </a:p>
        </p:txBody>
      </p:sp>
      <p:sp>
        <p:nvSpPr>
          <p:cNvPr id="15" name="Text 13: คำขอ #1234  ·  12,000 บาท"/>
          <p:cNvSpPr txBox="1"/>
          <p:nvPr/>
        </p:nvSpPr>
        <p:spPr>
          <a:xfrm>
            <a:off x="4524375" y="3219450"/>
            <a:ext cx="65722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250" b="1" lang="th-TH">
                <a:solidFill>
                  <a:srgbClr val="163244"/>
                </a:solidFill>
                <a:latin typeface="Sarabun"/>
                <a:cs typeface="Sarabun"/>
              </a:rPr>
              <a:t>คำขอ #1234  ·  12,000 บาท</a:t>
            </a:r>
          </a:p>
        </p:txBody>
      </p:sp>
      <p:sp>
        <p:nvSpPr>
          <p:cNvPr id="16" name="Text 14: สิ่งที่จะทำ: อนุมัติคำขอเบิกค่าใช้จ่าย&#10;ผลกระท"/>
          <p:cNvSpPr txBox="1"/>
          <p:nvPr/>
        </p:nvSpPr>
        <p:spPr>
          <a:xfrm>
            <a:off x="4524375" y="3771900"/>
            <a:ext cx="6477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163244"/>
                </a:solidFill>
                <a:latin typeface="Sarabun"/>
                <a:cs typeface="Sarabun"/>
              </a:rPr>
              <a:t>สิ่งที่จะทำ: อนุมัติคำขอเบิกค่าใช้จ่าย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163244"/>
                </a:solidFill>
                <a:latin typeface="Sarabun"/>
                <a:cs typeface="Sarabun"/>
              </a:rPr>
              <a:t>ผลกระทบ: เปลี่ยนสถานะคำขอ ไม่สั่งจ่ายเงินจริง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24375" y="4667250"/>
            <a:ext cx="6858000" cy="409575"/>
          </a:xfrm>
          <a:prstGeom prst="rect">
            <a:avLst/>
          </a:prstGeom>
          <a:solidFill>
            <a:srgbClr val="E0EC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หลักฐาน: ใบเสร็จ  ·  Policy  ·  ข้อมูล revisi"/>
          <p:cNvSpPr txBox="1"/>
          <p:nvPr/>
        </p:nvSpPr>
        <p:spPr>
          <a:xfrm>
            <a:off x="4676775" y="4752975"/>
            <a:ext cx="65532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75" b="0" lang="th-TH">
                <a:solidFill>
                  <a:srgbClr val="4B6879"/>
                </a:solidFill>
                <a:latin typeface="Sarabun"/>
                <a:cs typeface="Sarabun"/>
              </a:rPr>
              <a:t>หลักฐาน: ใบเสร็จ  ·  Policy  ·  ข้อมูล revision ที่ตรวจแล้ว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24375" y="5353050"/>
            <a:ext cx="2095500" cy="419100"/>
          </a:xfrm>
          <a:prstGeom prst="rect">
            <a:avLst/>
          </a:prstGeom>
          <a:solidFill>
            <a:srgbClr val="147D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18: อนุมัติตามข้อเสนอนี้"/>
          <p:cNvSpPr txBox="1"/>
          <p:nvPr/>
        </p:nvSpPr>
        <p:spPr>
          <a:xfrm>
            <a:off x="4629150" y="5410200"/>
            <a:ext cx="18859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1" lang="th-TH">
                <a:solidFill>
                  <a:srgbClr val="FFFFFF"/>
                </a:solidFill>
                <a:latin typeface="Sarabun"/>
                <a:cs typeface="Sarabun"/>
              </a:rPr>
              <a:t>อนุมัติตามข้อเสนอนี้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00850" y="5353050"/>
            <a:ext cx="1943100" cy="419100"/>
          </a:xfrm>
          <a:prstGeom prst="rect">
            <a:avLst/>
          </a:prstGeom>
          <a:solidFill>
            <a:srgbClr val="DDE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ปรับแผน / ทำเอง"/>
          <p:cNvSpPr txBox="1"/>
          <p:nvPr/>
        </p:nvSpPr>
        <p:spPr>
          <a:xfrm>
            <a:off x="6915150" y="5410200"/>
            <a:ext cx="173355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63244"/>
                </a:solidFill>
                <a:latin typeface="Sarabun"/>
                <a:cs typeface="Sarabun"/>
              </a:rPr>
              <a:t>ปรับแผน / ทำเอง</a:t>
            </a:r>
          </a:p>
        </p:txBody>
      </p:sp>
      <p:sp>
        <p:nvSpPr>
          <p:cNvPr id="23" name="Text 21: ดูรายละเอียด →"/>
          <p:cNvSpPr txBox="1"/>
          <p:nvPr/>
        </p:nvSpPr>
        <p:spPr>
          <a:xfrm>
            <a:off x="9029700" y="5429250"/>
            <a:ext cx="2286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147D89"/>
                </a:solidFill>
                <a:latin typeface="Sarabun"/>
                <a:cs typeface="Sarabun"/>
              </a:rPr>
              <a:t>ดูรายละเอียด →</a:t>
            </a:r>
          </a:p>
        </p:txBody>
      </p:sp>
      <p:sp>
        <p:nvSpPr>
          <p:cNvPr id="24" name="Text 22: Concept เท่านั้น — คำยืนยันต้องผูกสิ่งที่คนเห"/>
          <p:cNvSpPr txBox="1"/>
          <p:nvPr/>
        </p:nvSpPr>
        <p:spPr>
          <a:xfrm>
            <a:off x="495300" y="6134100"/>
            <a:ext cx="11144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lang="th-TH">
                <a:solidFill>
                  <a:srgbClr val="ED9C6E"/>
                </a:solidFill>
                <a:latin typeface="Sarabun"/>
                <a:cs typeface="Sarabun"/>
              </a:rPr>
              <a:t>Concept เท่านั้น — คำยืนยันต้องผูกสิ่งที่คนเห็นกับสิ่งที่ server จะ commit จริง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0  /  PROVING GROUNDS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10  /  PROVING GROUNDS</a:t>
            </a:r>
          </a:p>
        </p:txBody>
      </p:sp>
      <p:sp>
        <p:nvSpPr>
          <p:cNvPr id="4" name="Text 2: เริ่มเล็ก แต่พิสูจน์ให้ครบ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เริ่มเล็ก แต่พิสูจน์ให้ครบ</a:t>
            </a:r>
          </a:p>
        </p:txBody>
      </p:sp>
      <p:sp>
        <p:nvSpPr>
          <p:cNvPr id="5" name="Text 3: สอง tracks เดินคู่ขนาน แล้วพิสูจน์การใช้ฐานเด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สอง tracks เดินคู่ขนาน แล้วพิสูจน์การใช้ฐานเดิมข้ามโดเมน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1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11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71750"/>
            <a:ext cx="5495925" cy="27432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5300" y="2571750"/>
            <a:ext cx="38100" cy="2743200"/>
          </a:xfrm>
          <a:prstGeom prst="rect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 9: PILOT A  /  AGENT + HYBRID"/>
          <p:cNvSpPr txBox="1"/>
          <p:nvPr/>
        </p:nvSpPr>
        <p:spPr>
          <a:xfrm>
            <a:off x="704850" y="2762250"/>
            <a:ext cx="50673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PILOT A  /  AGENT + HYBRID</a:t>
            </a:r>
          </a:p>
        </p:txBody>
      </p:sp>
      <p:sp>
        <p:nvSpPr>
          <p:cNvPr id="12" name="Text 10: Approval workflow"/>
          <p:cNvSpPr txBox="1"/>
          <p:nvPr/>
        </p:nvSpPr>
        <p:spPr>
          <a:xfrm>
            <a:off x="704850" y="3124200"/>
            <a:ext cx="5076825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Approval workflow</a:t>
            </a:r>
          </a:p>
        </p:txBody>
      </p:sp>
      <p:sp>
        <p:nvSpPr>
          <p:cNvPr id="13" name="Text 11: พิสูจน์ authority / approval / execution&#10;Agen"/>
          <p:cNvSpPr txBox="1"/>
          <p:nvPr/>
        </p:nvSpPr>
        <p:spPr>
          <a:xfrm>
            <a:off x="704850" y="4010025"/>
            <a:ext cx="507682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พิสูจน์ authority / approval / execution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Agent เตรียม → คนตรวจ → commit → evidence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2571750"/>
            <a:ext cx="5495925" cy="27432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2571750"/>
            <a:ext cx="38100" cy="2743200"/>
          </a:xfrm>
          <a:prstGeom prst="rect">
            <a:avLst/>
          </a:prstGeom>
          <a:solidFill>
            <a:srgbClr val="ED9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PILOT B  /  HUMAN UX"/>
          <p:cNvSpPr txBox="1"/>
          <p:nvPr/>
        </p:nvSpPr>
        <p:spPr>
          <a:xfrm>
            <a:off x="6410325" y="2762250"/>
            <a:ext cx="50673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PILOT B  /  HUMAN UX</a:t>
            </a:r>
          </a:p>
        </p:txBody>
      </p:sp>
      <p:sp>
        <p:nvSpPr>
          <p:cNvPr id="17" name="Text 15: POS product editor"/>
          <p:cNvSpPr txBox="1"/>
          <p:nvPr/>
        </p:nvSpPr>
        <p:spPr>
          <a:xfrm>
            <a:off x="6410325" y="3124200"/>
            <a:ext cx="5076825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POS product editor</a:t>
            </a:r>
          </a:p>
        </p:txBody>
      </p:sp>
      <p:sp>
        <p:nvSpPr>
          <p:cNvPr id="18" name="Text 16: พิสูจน์ grouping / labels / state / regenerat"/>
          <p:cNvSpPr txBox="1"/>
          <p:nvPr/>
        </p:nvSpPr>
        <p:spPr>
          <a:xfrm>
            <a:off x="6410325" y="4010025"/>
            <a:ext cx="507682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พิสูจน์ grouping / labels / state / regeneration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Before–after บนงานและ viewport เดียวกัน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300" y="5534025"/>
            <a:ext cx="11201400" cy="647700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18: PILOT C  /  ช่วง 61–90 วัน: Booking หรือโดเมน"/>
          <p:cNvSpPr txBox="1"/>
          <p:nvPr/>
        </p:nvSpPr>
        <p:spPr>
          <a:xfrm>
            <a:off x="723900" y="5686425"/>
            <a:ext cx="10744200" cy="40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lang="th-TH">
                <a:solidFill>
                  <a:srgbClr val="ECF4F7"/>
                </a:solidFill>
                <a:latin typeface="Sarabun"/>
                <a:cs typeface="Sarabun"/>
              </a:rPr>
              <a:t>PILOT C  /  ช่วง 61–90 วัน: Booking หรือโดเมนพร้อมใช้ → reuse engine โดยไม่ fork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1  /  THE END-TO-END JOURNEY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11  /  THE END-TO-END JOURNEY</a:t>
            </a:r>
          </a:p>
        </p:txBody>
      </p:sp>
      <p:sp>
        <p:nvSpPr>
          <p:cNvPr id="4" name="Text 2: จากคำขอ ถึงผลลัพธ์ที่ตรวจสอบได้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จากคำขอ ถึงผลลัพธ์ที่ตรวจสอบได้</a:t>
            </a:r>
          </a:p>
        </p:txBody>
      </p:sp>
      <p:sp>
        <p:nvSpPr>
          <p:cNvPr id="5" name="Text 3: นี่คือ journey ของ pilot — ไม่ใช่ execution-s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นี่คือ journey ของ pilot — ไม่ใช่ execution-state enum ที่ต้องบังคับทุกงาน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2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12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527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01"/>
          <p:cNvSpPr txBox="1"/>
          <p:nvPr/>
        </p:nvSpPr>
        <p:spPr>
          <a:xfrm>
            <a:off x="685800" y="26955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01</a:t>
            </a:r>
          </a:p>
        </p:txBody>
      </p:sp>
      <p:sp>
        <p:nvSpPr>
          <p:cNvPr id="11" name="Text 9: Read context"/>
          <p:cNvSpPr txBox="1"/>
          <p:nvPr/>
        </p:nvSpPr>
        <p:spPr>
          <a:xfrm>
            <a:off x="685800" y="30194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Read context</a:t>
            </a:r>
          </a:p>
        </p:txBody>
      </p:sp>
      <p:sp>
        <p:nvSpPr>
          <p:cNvPr id="12" name="Text 10: อ่านรายการ + หลักฐาน"/>
          <p:cNvSpPr txBox="1"/>
          <p:nvPr/>
        </p:nvSpPr>
        <p:spPr>
          <a:xfrm>
            <a:off x="685800" y="35433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อ่านรายการ + หลักฐาน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86250" y="25527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02"/>
          <p:cNvSpPr txBox="1"/>
          <p:nvPr/>
        </p:nvSpPr>
        <p:spPr>
          <a:xfrm>
            <a:off x="4476750" y="26955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02</a:t>
            </a:r>
          </a:p>
        </p:txBody>
      </p:sp>
      <p:sp>
        <p:nvSpPr>
          <p:cNvPr id="15" name="Text 13: Prepare"/>
          <p:cNvSpPr txBox="1"/>
          <p:nvPr/>
        </p:nvSpPr>
        <p:spPr>
          <a:xfrm>
            <a:off x="4476750" y="30194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Prepare</a:t>
            </a:r>
          </a:p>
        </p:txBody>
      </p:sp>
      <p:sp>
        <p:nvSpPr>
          <p:cNvPr id="16" name="Text 14: Agent เสนอสิ่งที่จะทำ"/>
          <p:cNvSpPr txBox="1"/>
          <p:nvPr/>
        </p:nvSpPr>
        <p:spPr>
          <a:xfrm>
            <a:off x="4476750" y="35433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Agent เสนอสิ่งที่จะทำ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25527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03"/>
          <p:cNvSpPr txBox="1"/>
          <p:nvPr/>
        </p:nvSpPr>
        <p:spPr>
          <a:xfrm>
            <a:off x="8267700" y="26955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03</a:t>
            </a:r>
          </a:p>
        </p:txBody>
      </p:sp>
      <p:sp>
        <p:nvSpPr>
          <p:cNvPr id="19" name="Text 17: Review"/>
          <p:cNvSpPr txBox="1"/>
          <p:nvPr/>
        </p:nvSpPr>
        <p:spPr>
          <a:xfrm>
            <a:off x="8267700" y="30194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Review</a:t>
            </a:r>
          </a:p>
        </p:txBody>
      </p:sp>
      <p:sp>
        <p:nvSpPr>
          <p:cNvPr id="20" name="Text 18: คนตรวจเป้าหมาย / ผลกระทบ"/>
          <p:cNvSpPr txBox="1"/>
          <p:nvPr/>
        </p:nvSpPr>
        <p:spPr>
          <a:xfrm>
            <a:off x="8267700" y="35433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คนตรวจเป้าหมาย / ผลกระทบ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5300" y="41910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04"/>
          <p:cNvSpPr txBox="1"/>
          <p:nvPr/>
        </p:nvSpPr>
        <p:spPr>
          <a:xfrm>
            <a:off x="685800" y="43338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04</a:t>
            </a:r>
          </a:p>
        </p:txBody>
      </p:sp>
      <p:sp>
        <p:nvSpPr>
          <p:cNvPr id="23" name="Text 21: Approve"/>
          <p:cNvSpPr txBox="1"/>
          <p:nvPr/>
        </p:nvSpPr>
        <p:spPr>
          <a:xfrm>
            <a:off x="685800" y="46577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Approve</a:t>
            </a:r>
          </a:p>
        </p:txBody>
      </p:sp>
      <p:sp>
        <p:nvSpPr>
          <p:cNvPr id="24" name="Text 22: ยืนยันแผนและ revision นั้น"/>
          <p:cNvSpPr txBox="1"/>
          <p:nvPr/>
        </p:nvSpPr>
        <p:spPr>
          <a:xfrm>
            <a:off x="685800" y="51816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ยืนยันแผนและ revision นั้น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86250" y="41910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24: 05"/>
          <p:cNvSpPr txBox="1"/>
          <p:nvPr/>
        </p:nvSpPr>
        <p:spPr>
          <a:xfrm>
            <a:off x="4476750" y="43338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05</a:t>
            </a:r>
          </a:p>
        </p:txBody>
      </p:sp>
      <p:sp>
        <p:nvSpPr>
          <p:cNvPr id="27" name="Text 25: Recheck + commit"/>
          <p:cNvSpPr txBox="1"/>
          <p:nvPr/>
        </p:nvSpPr>
        <p:spPr>
          <a:xfrm>
            <a:off x="4476750" y="46577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Recheck + commit</a:t>
            </a:r>
          </a:p>
        </p:txBody>
      </p:sp>
      <p:sp>
        <p:nvSpPr>
          <p:cNvPr id="28" name="Text 26: Server ตรวจสิทธิ์ / ข้อมูลซ้ำ"/>
          <p:cNvSpPr txBox="1"/>
          <p:nvPr/>
        </p:nvSpPr>
        <p:spPr>
          <a:xfrm>
            <a:off x="4476750" y="51816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Server ตรวจสิทธิ์ / ข้อมูลซ้ำ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77200" y="4191000"/>
            <a:ext cx="3619500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 28: 06"/>
          <p:cNvSpPr txBox="1"/>
          <p:nvPr/>
        </p:nvSpPr>
        <p:spPr>
          <a:xfrm>
            <a:off x="8267700" y="4333875"/>
            <a:ext cx="6667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06</a:t>
            </a:r>
          </a:p>
        </p:txBody>
      </p:sp>
      <p:sp>
        <p:nvSpPr>
          <p:cNvPr id="31" name="Text 29: Result + evidence"/>
          <p:cNvSpPr txBox="1"/>
          <p:nvPr/>
        </p:nvSpPr>
        <p:spPr>
          <a:xfrm>
            <a:off x="8267700" y="4657725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025" b="1" lang="th-TH">
                <a:solidFill>
                  <a:srgbClr val="ECF4F7"/>
                </a:solidFill>
                <a:latin typeface="Sarabun"/>
                <a:cs typeface="Sarabun"/>
              </a:rPr>
              <a:t>Result + evidence</a:t>
            </a:r>
          </a:p>
        </p:txBody>
      </p:sp>
      <p:sp>
        <p:nvSpPr>
          <p:cNvPr id="32" name="Text 30: เห็นผลจริงและขั้นตอนถัดไป"/>
          <p:cNvSpPr txBox="1"/>
          <p:nvPr/>
        </p:nvSpPr>
        <p:spPr>
          <a:xfrm>
            <a:off x="8267700" y="5181600"/>
            <a:ext cx="3238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เห็นผลจริงและขั้นตอนถัดไป</a:t>
            </a:r>
          </a:p>
        </p:txBody>
      </p:sp>
      <p:sp>
        <p:nvSpPr>
          <p:cNvPr id="33" name="Text 31: Timeout ≠ สำเร็จ  ·  Cancel ≠ rollback  ·  Ta"/>
          <p:cNvSpPr txBox="1"/>
          <p:nvPr/>
        </p:nvSpPr>
        <p:spPr>
          <a:xfrm>
            <a:off x="495300" y="6010275"/>
            <a:ext cx="112014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1" lang="th-TH">
                <a:solidFill>
                  <a:srgbClr val="ED9C6E"/>
                </a:solidFill>
                <a:latin typeface="Sarabun"/>
                <a:cs typeface="Sarabun"/>
              </a:rPr>
              <a:t>Timeout ≠ สำเร็จ  ·  Cancel ≠ rollback  ·  Takeover ต้องรักษา context และกัน commit แข่งกัน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2  /  PROGRESSIVE AUTONOMY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12  /  PROGRESSIVE AUTONOMY</a:t>
            </a:r>
          </a:p>
        </p:txBody>
      </p:sp>
      <p:sp>
        <p:nvSpPr>
          <p:cNvPr id="4" name="Text 2: Agent ไม่ควรหยุดอยู่แค่ “อ่านและเสนอ”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Agent ไม่ควรหยุดอยู่แค่ “อ่านและเสนอ”</a:t>
            </a:r>
          </a:p>
        </p:txBody>
      </p:sp>
      <p:sp>
        <p:nvSpPr>
          <p:cNvPr id="5" name="Text 3: เพิ่ม autonomy ทีละ capability ตาม delegation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เพิ่ม autonomy ทีละ capability ตาม delegation และ reliability ที่พิสูจน์แล้ว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3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13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52700"/>
            <a:ext cx="5495925" cy="15240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01  /  READ"/>
          <p:cNvSpPr txBox="1"/>
          <p:nvPr/>
        </p:nvSpPr>
        <p:spPr>
          <a:xfrm>
            <a:off x="714375" y="2705100"/>
            <a:ext cx="5048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01  /  READ</a:t>
            </a:r>
          </a:p>
        </p:txBody>
      </p:sp>
      <p:sp>
        <p:nvSpPr>
          <p:cNvPr id="11" name="Text 9: อ่าน / ค้นหา ภายใน scope"/>
          <p:cNvSpPr txBox="1"/>
          <p:nvPr/>
        </p:nvSpPr>
        <p:spPr>
          <a:xfrm>
            <a:off x="714375" y="3105150"/>
            <a:ext cx="506730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อ่าน / ค้นหา ภายใน scope</a:t>
            </a:r>
          </a:p>
        </p:txBody>
      </p:sp>
      <p:sp>
        <p:nvSpPr>
          <p:cNvPr id="12" name="Text 10: เริ่มได้เมื่อ auth และ tenant boundary ผ่าน"/>
          <p:cNvSpPr txBox="1"/>
          <p:nvPr/>
        </p:nvSpPr>
        <p:spPr>
          <a:xfrm>
            <a:off x="714375" y="3619500"/>
            <a:ext cx="50673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เริ่มได้เมื่อ auth และ tenant boundary ผ่าน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00775" y="2552700"/>
            <a:ext cx="5495925" cy="15240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02  /  PREPARE"/>
          <p:cNvSpPr txBox="1"/>
          <p:nvPr/>
        </p:nvSpPr>
        <p:spPr>
          <a:xfrm>
            <a:off x="6419850" y="2705100"/>
            <a:ext cx="5048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02  /  PREPARE</a:t>
            </a:r>
          </a:p>
        </p:txBody>
      </p:sp>
      <p:sp>
        <p:nvSpPr>
          <p:cNvPr id="15" name="Text 13: วิเคราะห์ / ร่างแผน / เสนอการเปลี่ยน"/>
          <p:cNvSpPr txBox="1"/>
          <p:nvPr/>
        </p:nvSpPr>
        <p:spPr>
          <a:xfrm>
            <a:off x="6419850" y="3105150"/>
            <a:ext cx="506730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วิเคราะห์ / ร่างแผน / เสนอการเปลี่ยน</a:t>
            </a:r>
          </a:p>
        </p:txBody>
      </p:sp>
      <p:sp>
        <p:nvSpPr>
          <p:cNvPr id="16" name="Text 14: ไม่มีสิทธิ์เพิ่มอำนาจให้ตัวเอง"/>
          <p:cNvSpPr txBox="1"/>
          <p:nvPr/>
        </p:nvSpPr>
        <p:spPr>
          <a:xfrm>
            <a:off x="6419850" y="3619500"/>
            <a:ext cx="50673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ไม่มีสิทธิ์เพิ่มอำนาจให้ตัวเอง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5300" y="4267200"/>
            <a:ext cx="5495925" cy="15240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03  /  APPROVED EXECUTION"/>
          <p:cNvSpPr txBox="1"/>
          <p:nvPr/>
        </p:nvSpPr>
        <p:spPr>
          <a:xfrm>
            <a:off x="714375" y="4419600"/>
            <a:ext cx="5048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03  /  APPROVED EXECUTION</a:t>
            </a:r>
          </a:p>
        </p:txBody>
      </p:sp>
      <p:sp>
        <p:nvSpPr>
          <p:cNvPr id="19" name="Text 17: ลงมือจาก approval ที่ผูกข้อมูลชัด"/>
          <p:cNvSpPr txBox="1"/>
          <p:nvPr/>
        </p:nvSpPr>
        <p:spPr>
          <a:xfrm>
            <a:off x="714375" y="4819650"/>
            <a:ext cx="506730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ลงมือจาก approval ที่ผูกข้อมูลชัด</a:t>
            </a:r>
          </a:p>
        </p:txBody>
      </p:sp>
      <p:sp>
        <p:nvSpPr>
          <p:cNvPr id="20" name="Text 18: Server ตรวจ exact target / scope / revision"/>
          <p:cNvSpPr txBox="1"/>
          <p:nvPr/>
        </p:nvSpPr>
        <p:spPr>
          <a:xfrm>
            <a:off x="714375" y="5334000"/>
            <a:ext cx="50673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Server ตรวจ exact target / scope / revision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00775" y="4267200"/>
            <a:ext cx="5495925" cy="1524000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04  /  BOUNDED AUTONOMY"/>
          <p:cNvSpPr txBox="1"/>
          <p:nvPr/>
        </p:nvSpPr>
        <p:spPr>
          <a:xfrm>
            <a:off x="6419850" y="4419600"/>
            <a:ext cx="50482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04  /  BOUNDED AUTONOMY</a:t>
            </a:r>
          </a:p>
        </p:txBody>
      </p:sp>
      <p:sp>
        <p:nvSpPr>
          <p:cNvPr id="23" name="Text 21: ทำต่อเองภายในขอบเขตที่มอบหมาย"/>
          <p:cNvSpPr txBox="1"/>
          <p:nvPr/>
        </p:nvSpPr>
        <p:spPr>
          <a:xfrm>
            <a:off x="6419850" y="4819650"/>
            <a:ext cx="5067300" cy="447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ทำต่อเองภายในขอบเขตที่มอบหมาย</a:t>
            </a:r>
          </a:p>
        </p:txBody>
      </p:sp>
      <p:sp>
        <p:nvSpPr>
          <p:cNvPr id="24" name="Text 22: เกิน scope / ข้อมูลเปลี่ยน → หยุดและส่งต่อ"/>
          <p:cNvSpPr txBox="1"/>
          <p:nvPr/>
        </p:nvSpPr>
        <p:spPr>
          <a:xfrm>
            <a:off x="6419850" y="5334000"/>
            <a:ext cx="50673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A5BBC8"/>
                </a:solidFill>
                <a:latin typeface="Sarabun"/>
                <a:cs typeface="Sarabun"/>
              </a:rPr>
              <a:t>เกิน scope / ข้อมูลเปลี่ยน → หยุดและส่งต่อ</a:t>
            </a:r>
          </a:p>
        </p:txBody>
      </p:sp>
      <p:sp>
        <p:nvSpPr>
          <p:cNvPr id="25" name="Text 23: ความไว้ใจมาจาก server policy + evidence ไม่ใช"/>
          <p:cNvSpPr txBox="1"/>
          <p:nvPr/>
        </p:nvSpPr>
        <p:spPr>
          <a:xfrm>
            <a:off x="495300" y="6076950"/>
            <a:ext cx="112014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ED9C6E"/>
                </a:solidFill>
                <a:latin typeface="Sarabun"/>
                <a:cs typeface="Sarabun"/>
              </a:rPr>
              <a:t>ความไว้ใจมาจาก server policy + evidence ไม่ใช่คำสั่งใน prompt หรือปุ่มที่ซ่อนอยู่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3  /  MISSION GUARDRAILS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13  /  MISSION GUARDRAILS</a:t>
            </a:r>
          </a:p>
        </p:txBody>
      </p:sp>
      <p:sp>
        <p:nvSpPr>
          <p:cNvPr id="4" name="Text 2: สิ่งที่คะแนนความสวยชดเชยไม่ได้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สิ่งที่คะแนนความสวยชดเชยไม่ได้</a:t>
            </a:r>
          </a:p>
        </p:txBody>
      </p:sp>
      <p:sp>
        <p:nvSpPr>
          <p:cNvPr id="5" name="Text 3: Hard blockers หยุด readiness claim ของ scope 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Hard blockers หยุด readiness claim ของ scope ที่เกี่ยวข้อง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4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14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71750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01"/>
          <p:cNvSpPr txBox="1"/>
          <p:nvPr/>
        </p:nvSpPr>
        <p:spPr>
          <a:xfrm>
            <a:off x="666750" y="2733675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01</a:t>
            </a:r>
          </a:p>
        </p:txBody>
      </p:sp>
      <p:sp>
        <p:nvSpPr>
          <p:cNvPr id="11" name="Text 9: ผิดเป้าหมาย / ไม่มีสิทธิ์"/>
          <p:cNvSpPr txBox="1"/>
          <p:nvPr/>
        </p:nvSpPr>
        <p:spPr>
          <a:xfrm>
            <a:off x="666750" y="3190875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ผิดเป้าหมาย / ไม่มีสิทธิ์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48037" y="2571750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 11: 02"/>
          <p:cNvSpPr txBox="1"/>
          <p:nvPr/>
        </p:nvSpPr>
        <p:spPr>
          <a:xfrm>
            <a:off x="3519487" y="2733675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02</a:t>
            </a:r>
          </a:p>
        </p:txBody>
      </p:sp>
      <p:sp>
        <p:nvSpPr>
          <p:cNvPr id="14" name="Text 12: ข้อมูลรั่วข้าม Tenant"/>
          <p:cNvSpPr txBox="1"/>
          <p:nvPr/>
        </p:nvSpPr>
        <p:spPr>
          <a:xfrm>
            <a:off x="3519487" y="3190875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ข้อมูลรั่วข้าม Tenant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775" y="2571750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03"/>
          <p:cNvSpPr txBox="1"/>
          <p:nvPr/>
        </p:nvSpPr>
        <p:spPr>
          <a:xfrm>
            <a:off x="6372225" y="2733675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03</a:t>
            </a:r>
          </a:p>
        </p:txBody>
      </p:sp>
      <p:sp>
        <p:nvSpPr>
          <p:cNvPr id="17" name="Text 15: ข้อมูลสำคัญสูญหาย"/>
          <p:cNvSpPr txBox="1"/>
          <p:nvPr/>
        </p:nvSpPr>
        <p:spPr>
          <a:xfrm>
            <a:off x="6372225" y="3190875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ข้อมูลสำคัญสูญหาย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53512" y="2571750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17: 04"/>
          <p:cNvSpPr txBox="1"/>
          <p:nvPr/>
        </p:nvSpPr>
        <p:spPr>
          <a:xfrm>
            <a:off x="9224962" y="2733675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04</a:t>
            </a:r>
          </a:p>
        </p:txBody>
      </p:sp>
      <p:sp>
        <p:nvSpPr>
          <p:cNvPr id="20" name="Text 18: ผลกระทบซ้ำ&#10;ที่ย้อนคืนไม่ได้"/>
          <p:cNvSpPr txBox="1"/>
          <p:nvPr/>
        </p:nvSpPr>
        <p:spPr>
          <a:xfrm>
            <a:off x="9224962" y="3190875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ผลกระทบซ้ำ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ที่ย้อนคืนไม่ได้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5300" y="4238625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05"/>
          <p:cNvSpPr txBox="1"/>
          <p:nvPr/>
        </p:nvSpPr>
        <p:spPr>
          <a:xfrm>
            <a:off x="666750" y="4400550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05</a:t>
            </a:r>
          </a:p>
        </p:txBody>
      </p:sp>
      <p:sp>
        <p:nvSpPr>
          <p:cNvPr id="23" name="Text 21: แจ้งสำเร็จ&#10;โดยไม่มีหลักฐาน"/>
          <p:cNvSpPr txBox="1"/>
          <p:nvPr/>
        </p:nvSpPr>
        <p:spPr>
          <a:xfrm>
            <a:off x="666750" y="4857750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แจ้งสำเร็จ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โดยไม่มีหลักฐาน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48037" y="4238625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 23: 06"/>
          <p:cNvSpPr txBox="1"/>
          <p:nvPr/>
        </p:nvSpPr>
        <p:spPr>
          <a:xfrm>
            <a:off x="3519487" y="4400550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06</a:t>
            </a:r>
          </a:p>
        </p:txBody>
      </p:sp>
      <p:sp>
        <p:nvSpPr>
          <p:cNvPr id="26" name="Text 24: งานหลักทำต่อไม่ได้"/>
          <p:cNvSpPr txBox="1"/>
          <p:nvPr/>
        </p:nvSpPr>
        <p:spPr>
          <a:xfrm>
            <a:off x="3519487" y="4857750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งานหลักทำต่อไม่ได้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00775" y="4238625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 26: 07"/>
          <p:cNvSpPr txBox="1"/>
          <p:nvPr/>
        </p:nvSpPr>
        <p:spPr>
          <a:xfrm>
            <a:off x="6372225" y="4400550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07</a:t>
            </a:r>
          </a:p>
        </p:txBody>
      </p:sp>
      <p:sp>
        <p:nvSpPr>
          <p:cNvPr id="29" name="Text 27: Controls สำคัญใช้ไม่ได้"/>
          <p:cNvSpPr txBox="1"/>
          <p:nvPr/>
        </p:nvSpPr>
        <p:spPr>
          <a:xfrm>
            <a:off x="6372225" y="4857750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Controls สำคัญใช้ไม่ได้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53512" y="4238625"/>
            <a:ext cx="2638425" cy="14382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 29: 08"/>
          <p:cNvSpPr txBox="1"/>
          <p:nvPr/>
        </p:nvSpPr>
        <p:spPr>
          <a:xfrm>
            <a:off x="9224962" y="4400550"/>
            <a:ext cx="9525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F4A5A5"/>
                </a:solidFill>
                <a:latin typeface="Sarabun"/>
                <a:cs typeface="Sarabun"/>
              </a:rPr>
              <a:t>08</a:t>
            </a:r>
          </a:p>
        </p:txBody>
      </p:sp>
      <p:sp>
        <p:nvSpPr>
          <p:cNvPr id="32" name="Text 30: ลด interaction โดยไม่แจ้ง"/>
          <p:cNvSpPr txBox="1"/>
          <p:nvPr/>
        </p:nvSpPr>
        <p:spPr>
          <a:xfrm>
            <a:off x="9224962" y="4857750"/>
            <a:ext cx="2295525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ECF4F7"/>
                </a:solidFill>
                <a:latin typeface="Sarabun"/>
                <a:cs typeface="Sarabun"/>
              </a:rPr>
              <a:t>ลด interaction โดยไม่แจ้ง</a:t>
            </a:r>
          </a:p>
        </p:txBody>
      </p:sp>
      <p:sp>
        <p:nvSpPr>
          <p:cNvPr id="33" name="Text 31: Human-visible ต้องผ่าน usability / visual / a"/>
          <p:cNvSpPr txBox="1"/>
          <p:nvPr/>
        </p:nvSpPr>
        <p:spPr>
          <a:xfrm>
            <a:off x="495300" y="6010275"/>
            <a:ext cx="112014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1" lang="th-TH">
                <a:solidFill>
                  <a:srgbClr val="63DED1"/>
                </a:solidFill>
                <a:latin typeface="Sarabun"/>
                <a:cs typeface="Sarabun"/>
              </a:rPr>
              <a:t>Human-visible ต้องผ่าน usability / visual / accessibility floor ด้วย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4  /  FLIGHT PLAN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14  /  FLIGHT PLAN</a:t>
            </a:r>
          </a:p>
        </p:txBody>
      </p:sp>
      <p:sp>
        <p:nvSpPr>
          <p:cNvPr id="4" name="Text 2: The road to Mars · 10 เดือน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The road to Mars · 10 เดือน</a:t>
            </a:r>
          </a:p>
        </p:txBody>
      </p:sp>
      <p:sp>
        <p:nvSpPr>
          <p:cNvPr id="5" name="Text 3: แผนต่อเนื่องจาก 23 ต.ค.2026 — เป้าหมาย 23 ส.ค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แผนต่อเนื่องจาก 23 ต.ค.2026 — เป้าหมาย 23 ส.ค.2027 ตาม capability scope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5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15 / 20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23900" y="2667000"/>
            <a:ext cx="0" cy="3276600"/>
          </a:xfrm>
          <a:prstGeom prst="line">
            <a:avLst/>
          </a:prstGeom>
          <a:ln w="2857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28650" y="2667000"/>
            <a:ext cx="200025" cy="200025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 9: 0–30 วัน"/>
          <p:cNvSpPr txBox="1"/>
          <p:nvPr/>
        </p:nvSpPr>
        <p:spPr>
          <a:xfrm>
            <a:off x="1057275" y="2457450"/>
            <a:ext cx="21717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0–30 วัน</a:t>
            </a:r>
          </a:p>
        </p:txBody>
      </p:sp>
      <p:sp>
        <p:nvSpPr>
          <p:cNvPr id="12" name="Text 10: 22 พ.ย. 2026"/>
          <p:cNvSpPr txBox="1"/>
          <p:nvPr/>
        </p:nvSpPr>
        <p:spPr>
          <a:xfrm>
            <a:off x="1057275" y="2809875"/>
            <a:ext cx="21717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22 พ.ย.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48050" y="2447925"/>
            <a:ext cx="8248650" cy="67627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ฐานพร้อม + Sandbox action"/>
          <p:cNvSpPr txBox="1"/>
          <p:nvPr/>
        </p:nvSpPr>
        <p:spPr>
          <a:xfrm>
            <a:off x="3667125" y="2543175"/>
            <a:ext cx="7620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ฐานพร้อม + Sandbox action</a:t>
            </a:r>
          </a:p>
        </p:txBody>
      </p:sp>
      <p:sp>
        <p:nvSpPr>
          <p:cNvPr id="15" name="Text 13: API read/prepare + approved action / POS visu"/>
          <p:cNvSpPr txBox="1"/>
          <p:nvPr/>
        </p:nvSpPr>
        <p:spPr>
          <a:xfrm>
            <a:off x="3667125" y="2876550"/>
            <a:ext cx="7620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API read/prepare + approved action / POS visual slice</a:t>
            </a:r>
          </a:p>
        </p:txBody>
      </p:sp>
      <p:sp>
        <p:nvSpPr>
          <p:cNvPr id="16" name="Oval 15"/>
          <p:cNvSpPr/>
          <p:nvPr/>
        </p:nvSpPr>
        <p:spPr>
          <a:xfrm>
            <a:off x="628650" y="3409950"/>
            <a:ext cx="200025" cy="200025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 15: 31–60 วัน"/>
          <p:cNvSpPr txBox="1"/>
          <p:nvPr/>
        </p:nvSpPr>
        <p:spPr>
          <a:xfrm>
            <a:off x="1057275" y="3200400"/>
            <a:ext cx="21717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31–60 วัน</a:t>
            </a:r>
          </a:p>
        </p:txBody>
      </p:sp>
      <p:sp>
        <p:nvSpPr>
          <p:cNvPr id="18" name="Text 16: 22 ธ.ค. 2026"/>
          <p:cNvSpPr txBox="1"/>
          <p:nvPr/>
        </p:nvSpPr>
        <p:spPr>
          <a:xfrm>
            <a:off x="1057275" y="3552825"/>
            <a:ext cx="21717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22 ธ.ค. 2026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48050" y="3190875"/>
            <a:ext cx="8248650" cy="67627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 18: Hybrid pilot ครบวงจร"/>
          <p:cNvSpPr txBox="1"/>
          <p:nvPr/>
        </p:nvSpPr>
        <p:spPr>
          <a:xfrm>
            <a:off x="3667125" y="3286125"/>
            <a:ext cx="7620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Hybrid pilot ครบวงจร</a:t>
            </a:r>
          </a:p>
        </p:txBody>
      </p:sp>
      <p:sp>
        <p:nvSpPr>
          <p:cNvPr id="21" name="Text 19: Exact approval / takeover / crash &amp; unknown r"/>
          <p:cNvSpPr txBox="1"/>
          <p:nvPr/>
        </p:nvSpPr>
        <p:spPr>
          <a:xfrm>
            <a:off x="3667125" y="3619500"/>
            <a:ext cx="7620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Exact approval / takeover / crash &amp; unknown recovery</a:t>
            </a:r>
          </a:p>
        </p:txBody>
      </p:sp>
      <p:sp>
        <p:nvSpPr>
          <p:cNvPr id="22" name="Oval 21"/>
          <p:cNvSpPr/>
          <p:nvPr/>
        </p:nvSpPr>
        <p:spPr>
          <a:xfrm>
            <a:off x="628650" y="4152900"/>
            <a:ext cx="200025" cy="200025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 21: 61–90 วัน"/>
          <p:cNvSpPr txBox="1"/>
          <p:nvPr/>
        </p:nvSpPr>
        <p:spPr>
          <a:xfrm>
            <a:off x="1057275" y="3943350"/>
            <a:ext cx="21717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61–90 วัน</a:t>
            </a:r>
          </a:p>
        </p:txBody>
      </p:sp>
      <p:sp>
        <p:nvSpPr>
          <p:cNvPr id="24" name="Text 22: 21 ม.ค. 2027"/>
          <p:cNvSpPr txBox="1"/>
          <p:nvPr/>
        </p:nvSpPr>
        <p:spPr>
          <a:xfrm>
            <a:off x="1057275" y="4295775"/>
            <a:ext cx="21717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21 ม.ค. 2027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448050" y="3933825"/>
            <a:ext cx="8248650" cy="67627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24: พิสูจน์โดเมนที่สอง"/>
          <p:cNvSpPr txBox="1"/>
          <p:nvPr/>
        </p:nvSpPr>
        <p:spPr>
          <a:xfrm>
            <a:off x="3667125" y="4029075"/>
            <a:ext cx="7620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พิสูจน์โดเมนที่สอง</a:t>
            </a:r>
          </a:p>
        </p:txBody>
      </p:sp>
      <p:sp>
        <p:nvSpPr>
          <p:cNvPr id="27" name="Text 25: Reuse engine / domain conflicts / cost-latenc"/>
          <p:cNvSpPr txBox="1"/>
          <p:nvPr/>
        </p:nvSpPr>
        <p:spPr>
          <a:xfrm>
            <a:off x="3667125" y="4362450"/>
            <a:ext cx="7620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Reuse engine / domain conflicts / cost-latency baseline</a:t>
            </a:r>
          </a:p>
        </p:txBody>
      </p:sp>
      <p:sp>
        <p:nvSpPr>
          <p:cNvPr id="28" name="Oval 27"/>
          <p:cNvSpPr/>
          <p:nvPr/>
        </p:nvSpPr>
        <p:spPr>
          <a:xfrm>
            <a:off x="628650" y="4895850"/>
            <a:ext cx="200025" cy="200025"/>
          </a:xfrm>
          <a:prstGeom prst="ellipse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 27: เดือน 4–6"/>
          <p:cNvSpPr txBox="1"/>
          <p:nvPr/>
        </p:nvSpPr>
        <p:spPr>
          <a:xfrm>
            <a:off x="1057275" y="4686300"/>
            <a:ext cx="21717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เดือน 4–6</a:t>
            </a:r>
          </a:p>
        </p:txBody>
      </p:sp>
      <p:sp>
        <p:nvSpPr>
          <p:cNvPr id="30" name="Text 28: 23 เม.ย. 2027"/>
          <p:cNvSpPr txBox="1"/>
          <p:nvPr/>
        </p:nvSpPr>
        <p:spPr>
          <a:xfrm>
            <a:off x="1057275" y="5038725"/>
            <a:ext cx="21717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23 เม.ย. 2027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448050" y="4676775"/>
            <a:ext cx="8248650" cy="676275"/>
          </a:xfrm>
          <a:prstGeom prst="rect">
            <a:avLst/>
          </a:prstGeom>
          <a:solidFill>
            <a:srgbClr val="10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 30: ขยาย supervised operations"/>
          <p:cNvSpPr txBox="1"/>
          <p:nvPr/>
        </p:nvSpPr>
        <p:spPr>
          <a:xfrm>
            <a:off x="3667125" y="4772025"/>
            <a:ext cx="7620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CF4F7"/>
                </a:solidFill>
                <a:latin typeface="Sarabun"/>
                <a:cs typeface="Sarabun"/>
              </a:rPr>
              <a:t>ขยาย supervised operations</a:t>
            </a:r>
          </a:p>
        </p:txBody>
      </p:sp>
      <p:sp>
        <p:nvSpPr>
          <p:cNvPr id="33" name="Text 31: Multistep / connectors / bounded input adapte"/>
          <p:cNvSpPr txBox="1"/>
          <p:nvPr/>
        </p:nvSpPr>
        <p:spPr>
          <a:xfrm>
            <a:off x="3667125" y="5105400"/>
            <a:ext cx="7620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Multistep / connectors / bounded input adapters ตาม need</a:t>
            </a:r>
          </a:p>
        </p:txBody>
      </p:sp>
      <p:sp>
        <p:nvSpPr>
          <p:cNvPr id="34" name="Oval 33"/>
          <p:cNvSpPr/>
          <p:nvPr/>
        </p:nvSpPr>
        <p:spPr>
          <a:xfrm>
            <a:off x="628650" y="5638800"/>
            <a:ext cx="200025" cy="200025"/>
          </a:xfrm>
          <a:prstGeom prst="ellipse">
            <a:avLst/>
          </a:prstGeom>
          <a:solidFill>
            <a:srgbClr val="ED9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 33: เดือน 7–10"/>
          <p:cNvSpPr txBox="1"/>
          <p:nvPr/>
        </p:nvSpPr>
        <p:spPr>
          <a:xfrm>
            <a:off x="1057275" y="5429250"/>
            <a:ext cx="21717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เดือน 7–10</a:t>
            </a:r>
          </a:p>
        </p:txBody>
      </p:sp>
      <p:sp>
        <p:nvSpPr>
          <p:cNvPr id="36" name="Text 34: 23 ส.ค. 2027"/>
          <p:cNvSpPr txBox="1"/>
          <p:nvPr/>
        </p:nvSpPr>
        <p:spPr>
          <a:xfrm>
            <a:off x="1057275" y="5781675"/>
            <a:ext cx="217170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23 ส.ค. 2027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48050" y="5419725"/>
            <a:ext cx="8248650" cy="676275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 36: Qualify capabilities ที่ประกาศ"/>
          <p:cNvSpPr txBox="1"/>
          <p:nvPr/>
        </p:nvSpPr>
        <p:spPr>
          <a:xfrm>
            <a:off x="3667125" y="5514975"/>
            <a:ext cx="76200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ED9C6E"/>
                </a:solidFill>
                <a:latin typeface="Sarabun"/>
                <a:cs typeface="Sarabun"/>
              </a:rPr>
              <a:t>Qualify capabilities ที่ประกาศ</a:t>
            </a:r>
          </a:p>
        </p:txBody>
      </p:sp>
      <p:sp>
        <p:nvSpPr>
          <p:cNvPr id="39" name="Text 37: Readiness matrix / independent GO–NO GO / rol"/>
          <p:cNvSpPr txBox="1"/>
          <p:nvPr/>
        </p:nvSpPr>
        <p:spPr>
          <a:xfrm>
            <a:off x="3667125" y="5848350"/>
            <a:ext cx="76200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lang="th-TH">
                <a:solidFill>
                  <a:srgbClr val="A5BBC8"/>
                </a:solidFill>
                <a:latin typeface="Sarabun"/>
                <a:cs typeface="Sarabun"/>
              </a:rPr>
              <a:t>Readiness matrix / independent GO–NO GO / rollout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5  /  FIRST 90 DAYS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15  /  FIRST 90 DAYS</a:t>
            </a:r>
          </a:p>
        </p:txBody>
      </p:sp>
      <p:sp>
        <p:nvSpPr>
          <p:cNvPr id="4" name="Text 2: เดิน UI และ Runtime คู่ขนาน&#10;บรรจบกันที่ E2E e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เดิน UI และ Runtime คู่ขนาน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บรรจบกันที่ E2E evidence</a:t>
            </a:r>
          </a:p>
        </p:txBody>
      </p:sp>
      <p:sp>
        <p:nvSpPr>
          <p:cNvPr id="5" name="Text 3: Dependencies คุมการเปิดใช้งาน ไม่ใช่สั่งให้ d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Dependencies คุมการเปิดใช้งาน ไม่ใช่สั่งให้ design รอ backend เสร็จทั้งหมด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6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16 / 20</a:t>
            </a:r>
          </a:p>
        </p:txBody>
      </p:sp>
      <p:sp>
        <p:nvSpPr>
          <p:cNvPr id="9" name="Text 7: DAY 01–30"/>
          <p:cNvSpPr txBox="1"/>
          <p:nvPr/>
        </p:nvSpPr>
        <p:spPr>
          <a:xfrm>
            <a:off x="2114550" y="2543175"/>
            <a:ext cx="27146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DAY 01–30</a:t>
            </a:r>
          </a:p>
        </p:txBody>
      </p:sp>
      <p:sp>
        <p:nvSpPr>
          <p:cNvPr id="10" name="Text 8: DAY 31–60"/>
          <p:cNvSpPr txBox="1"/>
          <p:nvPr/>
        </p:nvSpPr>
        <p:spPr>
          <a:xfrm>
            <a:off x="5362575" y="2543175"/>
            <a:ext cx="27146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DAY 31–60</a:t>
            </a:r>
          </a:p>
        </p:txBody>
      </p:sp>
      <p:sp>
        <p:nvSpPr>
          <p:cNvPr id="11" name="Text 9: DAY 61–90"/>
          <p:cNvSpPr txBox="1"/>
          <p:nvPr/>
        </p:nvSpPr>
        <p:spPr>
          <a:xfrm>
            <a:off x="8610600" y="2543175"/>
            <a:ext cx="27146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DAY 61–90</a:t>
            </a:r>
          </a:p>
        </p:txBody>
      </p:sp>
      <p:sp>
        <p:nvSpPr>
          <p:cNvPr id="12" name="Text 10: UX / DESIGN"/>
          <p:cNvSpPr txBox="1"/>
          <p:nvPr/>
        </p:nvSpPr>
        <p:spPr>
          <a:xfrm>
            <a:off x="495300" y="3152775"/>
            <a:ext cx="14287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lang="th-TH">
                <a:solidFill>
                  <a:srgbClr val="63DED1"/>
                </a:solidFill>
                <a:latin typeface="Sarabun"/>
                <a:cs typeface="Sarabun"/>
              </a:rPr>
              <a:t>UX / DESIGN</a:t>
            </a:r>
          </a:p>
        </p:txBody>
      </p:sp>
      <p:sp>
        <p:nvSpPr>
          <p:cNvPr id="13" name="Text 11: CAPABILITY&#10;&amp; EXECUTION"/>
          <p:cNvSpPr txBox="1"/>
          <p:nvPr/>
        </p:nvSpPr>
        <p:spPr>
          <a:xfrm>
            <a:off x="495300" y="4543425"/>
            <a:ext cx="1428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lang="th-TH">
                <a:solidFill>
                  <a:srgbClr val="63DED1"/>
                </a:solidFill>
                <a:latin typeface="Sarabun"/>
                <a:cs typeface="Sarabun"/>
              </a:rPr>
              <a:t>CAPABILITY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lang="th-TH">
                <a:solidFill>
                  <a:srgbClr val="63DED1"/>
                </a:solidFill>
                <a:latin typeface="Sarabun"/>
                <a:cs typeface="Sarabun"/>
              </a:rPr>
              <a:t>&amp; EXECUTION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14550" y="2981325"/>
            <a:ext cx="3076575" cy="11334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 13: FR03 / FR04"/>
          <p:cNvSpPr txBox="1"/>
          <p:nvPr/>
        </p:nvSpPr>
        <p:spPr>
          <a:xfrm>
            <a:off x="2257425" y="31051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FR03 / FR04</a:t>
            </a:r>
          </a:p>
        </p:txBody>
      </p:sp>
      <p:sp>
        <p:nvSpPr>
          <p:cNvPr id="16" name="Text 14: สำรวจ design + POS editor&#10;Version / Studio co"/>
          <p:cNvSpPr txBox="1"/>
          <p:nvPr/>
        </p:nvSpPr>
        <p:spPr>
          <a:xfrm>
            <a:off x="2257425" y="35147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สำรวจ design + POS editor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Version / Studio compatibility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62575" y="2981325"/>
            <a:ext cx="3076575" cy="11334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FR08 / FR09"/>
          <p:cNvSpPr txBox="1"/>
          <p:nvPr/>
        </p:nvSpPr>
        <p:spPr>
          <a:xfrm>
            <a:off x="5505450" y="31051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FR08 / FR09</a:t>
            </a:r>
          </a:p>
        </p:txBody>
      </p:sp>
      <p:sp>
        <p:nvSpPr>
          <p:cNvPr id="19" name="Text 17: Jarvis cards + takeover&#10;Usability / visual ev"/>
          <p:cNvSpPr txBox="1"/>
          <p:nvPr/>
        </p:nvSpPr>
        <p:spPr>
          <a:xfrm>
            <a:off x="5505450" y="35147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Jarvis cards + takeover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Usability / visual evidence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10600" y="2981325"/>
            <a:ext cx="3076575" cy="11334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19: FR10"/>
          <p:cNvSpPr txBox="1"/>
          <p:nvPr/>
        </p:nvSpPr>
        <p:spPr>
          <a:xfrm>
            <a:off x="8753475" y="31051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FR10</a:t>
            </a:r>
          </a:p>
        </p:txBody>
      </p:sp>
      <p:sp>
        <p:nvSpPr>
          <p:cNvPr id="22" name="Text 20: ใช้ recipe / services เดิม&#10;ในโดเมนที่สอง"/>
          <p:cNvSpPr txBox="1"/>
          <p:nvPr/>
        </p:nvSpPr>
        <p:spPr>
          <a:xfrm>
            <a:off x="8753475" y="35147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ใช้ recipe / services เดิม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ในโดเมนที่สอง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14550" y="4391025"/>
            <a:ext cx="3076575" cy="1133475"/>
          </a:xfrm>
          <a:prstGeom prst="rect">
            <a:avLst/>
          </a:prstGeom>
          <a:solidFill>
            <a:srgbClr val="153347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 22: FR00 / 01 / 05–07"/>
          <p:cNvSpPr txBox="1"/>
          <p:nvPr/>
        </p:nvSpPr>
        <p:spPr>
          <a:xfrm>
            <a:off x="2257425" y="45148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FR00 / 01 / 05–07</a:t>
            </a:r>
          </a:p>
        </p:txBody>
      </p:sp>
      <p:sp>
        <p:nvSpPr>
          <p:cNvPr id="25" name="Text 23: Baseline + pilot + contracts&#10;Auth / execution"/>
          <p:cNvSpPr txBox="1"/>
          <p:nvPr/>
        </p:nvSpPr>
        <p:spPr>
          <a:xfrm>
            <a:off x="2257425" y="49244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Baseline + pilot + contracts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Auth / execution ก่อน mutation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62575" y="4391025"/>
            <a:ext cx="3076575" cy="1133475"/>
          </a:xfrm>
          <a:prstGeom prst="rect">
            <a:avLst/>
          </a:prstGeom>
          <a:solidFill>
            <a:srgbClr val="153347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 25: FR07 / FR08 / FR09"/>
          <p:cNvSpPr txBox="1"/>
          <p:nvPr/>
        </p:nvSpPr>
        <p:spPr>
          <a:xfrm>
            <a:off x="5505450" y="45148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FR07 / FR08 / FR09</a:t>
            </a:r>
          </a:p>
        </p:txBody>
      </p:sp>
      <p:sp>
        <p:nvSpPr>
          <p:cNvPr id="28" name="Text 26: Retry / conflict / unknown&#10;Approval → commit "/>
          <p:cNvSpPr txBox="1"/>
          <p:nvPr/>
        </p:nvSpPr>
        <p:spPr>
          <a:xfrm>
            <a:off x="5505450" y="49244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Retry / conflict / unknown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Approval → commit → evidence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610600" y="4391025"/>
            <a:ext cx="3076575" cy="1133475"/>
          </a:xfrm>
          <a:prstGeom prst="rect">
            <a:avLst/>
          </a:prstGeom>
          <a:solidFill>
            <a:srgbClr val="153347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 28: FR10"/>
          <p:cNvSpPr txBox="1"/>
          <p:nvPr/>
        </p:nvSpPr>
        <p:spPr>
          <a:xfrm>
            <a:off x="8753475" y="4514850"/>
            <a:ext cx="27432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FR10</a:t>
            </a:r>
          </a:p>
        </p:txBody>
      </p:sp>
      <p:sp>
        <p:nvSpPr>
          <p:cNvPr id="31" name="Text 29: Domain invariants + reliability&#10;Cost / latenc"/>
          <p:cNvSpPr txBox="1"/>
          <p:nvPr/>
        </p:nvSpPr>
        <p:spPr>
          <a:xfrm>
            <a:off x="8753475" y="4924425"/>
            <a:ext cx="2790825" cy="561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Domain invariants + reliability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0" lang="th-TH">
                <a:solidFill>
                  <a:srgbClr val="ECF4F7"/>
                </a:solidFill>
                <a:latin typeface="Sarabun"/>
                <a:cs typeface="Sarabun"/>
              </a:rPr>
              <a:t>Cost / latency baseline</a:t>
            </a:r>
          </a:p>
        </p:txBody>
      </p:sp>
      <p:sp>
        <p:nvSpPr>
          <p:cNvPr id="32" name="Text 30: ทำ Foundation ให้พอพิสูจน์ pilot แล้วค่อยขยาย"/>
          <p:cNvSpPr txBox="1"/>
          <p:nvPr/>
        </p:nvSpPr>
        <p:spPr>
          <a:xfrm>
            <a:off x="495300" y="5905500"/>
            <a:ext cx="11201400" cy="390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lang="th-TH">
                <a:solidFill>
                  <a:srgbClr val="ED9C6E"/>
                </a:solidFill>
                <a:latin typeface="Sarabun"/>
                <a:cs typeface="Sarabun"/>
              </a:rPr>
              <a:t>ทำ Foundation ให้พอพิสูจน์ pilot แล้วค่อยขยาย ไม่สร้าง universal platform ก่อนมี consumer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6  /  PROOF OF READINESS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16  /  PROOF OF READINESS</a:t>
            </a:r>
          </a:p>
        </p:txBody>
      </p:sp>
      <p:sp>
        <p:nvSpPr>
          <p:cNvPr id="4" name="Text 2: “พร้อม” ต้องตอบได้ด้วยหลักฐาน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“พร้อม” ต้องตอบได้ด้วยหลักฐาน</a:t>
            </a:r>
          </a:p>
        </p:txBody>
      </p:sp>
      <p:sp>
        <p:nvSpPr>
          <p:cNvPr id="5" name="Text 3: วัดผลราย task / role / capability และแยก actu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วัดผลราย task / role / capability และแยก actual results ออกจาก proposed targets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7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17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71750"/>
            <a:ext cx="5495925" cy="12477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Task success"/>
          <p:cNvSpPr txBox="1"/>
          <p:nvPr/>
        </p:nvSpPr>
        <p:spPr>
          <a:xfrm>
            <a:off x="704850" y="2762250"/>
            <a:ext cx="507682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Task success</a:t>
            </a:r>
          </a:p>
        </p:txBody>
      </p:sp>
      <p:sp>
        <p:nvSpPr>
          <p:cNvPr id="11" name="Text 9: งานหลักจบจริง / รู้ขั้นตอนถัดไป"/>
          <p:cNvSpPr txBox="1"/>
          <p:nvPr/>
        </p:nvSpPr>
        <p:spPr>
          <a:xfrm>
            <a:off x="704850" y="3333750"/>
            <a:ext cx="5076825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งานหลักจบจริง / รู้ขั้นตอนถัดไป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00775" y="2571750"/>
            <a:ext cx="5495925" cy="12477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 11: Trust &amp; recovery"/>
          <p:cNvSpPr txBox="1"/>
          <p:nvPr/>
        </p:nvSpPr>
        <p:spPr>
          <a:xfrm>
            <a:off x="6410325" y="2762250"/>
            <a:ext cx="507682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Trust &amp; recovery</a:t>
            </a:r>
          </a:p>
        </p:txBody>
      </p:sp>
      <p:sp>
        <p:nvSpPr>
          <p:cNvPr id="14" name="Text 12: Authority / retry / conflict / unknown"/>
          <p:cNvSpPr txBox="1"/>
          <p:nvPr/>
        </p:nvSpPr>
        <p:spPr>
          <a:xfrm>
            <a:off x="6410325" y="3333750"/>
            <a:ext cx="5076825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Authority / retry / conflict / unknown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5300" y="4010025"/>
            <a:ext cx="5495925" cy="12477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Human comprehension"/>
          <p:cNvSpPr txBox="1"/>
          <p:nvPr/>
        </p:nvSpPr>
        <p:spPr>
          <a:xfrm>
            <a:off x="704850" y="4200525"/>
            <a:ext cx="507682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Human comprehension</a:t>
            </a:r>
          </a:p>
        </p:txBody>
      </p:sp>
      <p:sp>
        <p:nvSpPr>
          <p:cNvPr id="17" name="Text 15: เข้าใจผลกระทบก่อน approve"/>
          <p:cNvSpPr txBox="1"/>
          <p:nvPr/>
        </p:nvSpPr>
        <p:spPr>
          <a:xfrm>
            <a:off x="704850" y="4772025"/>
            <a:ext cx="5076825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เข้าใจผลกระทบก่อน approve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00775" y="4010025"/>
            <a:ext cx="5495925" cy="12477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 17: Cost per accepted outcome"/>
          <p:cNvSpPr txBox="1"/>
          <p:nvPr/>
        </p:nvSpPr>
        <p:spPr>
          <a:xfrm>
            <a:off x="6410325" y="4200525"/>
            <a:ext cx="5076825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Cost per accepted outcome</a:t>
            </a:r>
          </a:p>
        </p:txBody>
      </p:sp>
      <p:sp>
        <p:nvSpPr>
          <p:cNvPr id="20" name="Text 18: รวม generate / repair / review / operation"/>
          <p:cNvSpPr txBox="1"/>
          <p:nvPr/>
        </p:nvSpPr>
        <p:spPr>
          <a:xfrm>
            <a:off x="6410325" y="4772025"/>
            <a:ext cx="5076825" cy="352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รวม generate / repair / review / operation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5300" y="5667375"/>
            <a:ext cx="11201400" cy="561975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Same scope + data + budget  ·  Blind comparis"/>
          <p:cNvSpPr txBox="1"/>
          <p:nvPr/>
        </p:nvSpPr>
        <p:spPr>
          <a:xfrm>
            <a:off x="695325" y="5810250"/>
            <a:ext cx="107823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425" b="1" lang="th-TH">
                <a:solidFill>
                  <a:srgbClr val="63DED1"/>
                </a:solidFill>
                <a:latin typeface="Sarabun"/>
                <a:cs typeface="Sarabun"/>
              </a:rPr>
              <a:t>Same scope + data + budget  ·  Blind comparison  ·  Independent QA  ·  Freeze เกณฑ์ก่อนทดสอบ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17  /  NEXT ACTIONS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17  /  NEXT ACTIONS</a:t>
            </a:r>
          </a:p>
        </p:txBody>
      </p:sp>
      <p:sp>
        <p:nvSpPr>
          <p:cNvPr id="4" name="Text 2: เริ่มสัปดาห์นี้: ทำให้แผนกลายเป็นงาน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เริ่มสัปดาห์นี้: ทำให้แผนกลายเป็นงาน</a:t>
            </a:r>
          </a:p>
        </p:txBody>
      </p:sp>
      <p:sp>
        <p:nvSpPr>
          <p:cNvPr id="5" name="Text 3: Owner เป็นบทบาท ทีมจัด capacity จริงหลัง disc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Owner เป็นบทบาท ทีมจัด capacity จริงหลัง discovery ไม่เดาตัวเลข effort จากสไลด์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18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18 / 20</a:t>
            </a:r>
          </a:p>
        </p:txBody>
      </p:sp>
      <p:sp>
        <p:nvSpPr>
          <p:cNvPr id="9" name="Oval 8"/>
          <p:cNvSpPr/>
          <p:nvPr/>
        </p:nvSpPr>
        <p:spPr>
          <a:xfrm>
            <a:off x="504825" y="2581275"/>
            <a:ext cx="371475" cy="371475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 8: 01"/>
          <p:cNvSpPr txBox="1"/>
          <p:nvPr/>
        </p:nvSpPr>
        <p:spPr>
          <a:xfrm>
            <a:off x="571500" y="2619375"/>
            <a:ext cx="2381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01</a:t>
            </a:r>
          </a:p>
        </p:txBody>
      </p:sp>
      <p:sp>
        <p:nvSpPr>
          <p:cNvPr id="11" name="Text 9: Tech lead + QA"/>
          <p:cNvSpPr txBox="1"/>
          <p:nvPr/>
        </p:nvSpPr>
        <p:spPr>
          <a:xfrm>
            <a:off x="1076325" y="2533650"/>
            <a:ext cx="47148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Tech lead + QA</a:t>
            </a:r>
          </a:p>
        </p:txBody>
      </p:sp>
      <p:sp>
        <p:nvSpPr>
          <p:cNvPr id="12" name="Text 10: FR00: current-state / reuse map"/>
          <p:cNvSpPr txBox="1"/>
          <p:nvPr/>
        </p:nvSpPr>
        <p:spPr>
          <a:xfrm>
            <a:off x="1076325" y="2914650"/>
            <a:ext cx="6000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FR00: current-state / reuse map</a:t>
            </a:r>
          </a:p>
        </p:txBody>
      </p:sp>
      <p:sp>
        <p:nvSpPr>
          <p:cNvPr id="13" name="Oval 12"/>
          <p:cNvSpPr/>
          <p:nvPr/>
        </p:nvSpPr>
        <p:spPr>
          <a:xfrm>
            <a:off x="504825" y="3381375"/>
            <a:ext cx="371475" cy="371475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 12: 02"/>
          <p:cNvSpPr txBox="1"/>
          <p:nvPr/>
        </p:nvSpPr>
        <p:spPr>
          <a:xfrm>
            <a:off x="571500" y="3419475"/>
            <a:ext cx="2381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02</a:t>
            </a:r>
          </a:p>
        </p:txBody>
      </p:sp>
      <p:sp>
        <p:nvSpPr>
          <p:cNvPr id="15" name="Text 13: PL + Domain + Design"/>
          <p:cNvSpPr txBox="1"/>
          <p:nvPr/>
        </p:nvSpPr>
        <p:spPr>
          <a:xfrm>
            <a:off x="1076325" y="3333750"/>
            <a:ext cx="47148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PL + Domain + Design</a:t>
            </a:r>
          </a:p>
        </p:txBody>
      </p:sp>
      <p:sp>
        <p:nvSpPr>
          <p:cNvPr id="16" name="Text 14: FR01: freeze หนึ่ง workflow และ authority"/>
          <p:cNvSpPr txBox="1"/>
          <p:nvPr/>
        </p:nvSpPr>
        <p:spPr>
          <a:xfrm>
            <a:off x="1076325" y="3714750"/>
            <a:ext cx="6000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FR01: freeze หนึ่ง workflow และ authority</a:t>
            </a:r>
          </a:p>
        </p:txBody>
      </p:sp>
      <p:sp>
        <p:nvSpPr>
          <p:cNvPr id="17" name="Oval 16"/>
          <p:cNvSpPr/>
          <p:nvPr/>
        </p:nvSpPr>
        <p:spPr>
          <a:xfrm>
            <a:off x="504825" y="4181475"/>
            <a:ext cx="371475" cy="371475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 16: 03"/>
          <p:cNvSpPr txBox="1"/>
          <p:nvPr/>
        </p:nvSpPr>
        <p:spPr>
          <a:xfrm>
            <a:off x="571500" y="4219575"/>
            <a:ext cx="2381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03</a:t>
            </a:r>
          </a:p>
        </p:txBody>
      </p:sp>
      <p:sp>
        <p:nvSpPr>
          <p:cNvPr id="19" name="Text 17: Compiler + Frontend"/>
          <p:cNvSpPr txBox="1"/>
          <p:nvPr/>
        </p:nvSpPr>
        <p:spPr>
          <a:xfrm>
            <a:off x="1076325" y="4133850"/>
            <a:ext cx="47148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Compiler + Frontend</a:t>
            </a:r>
          </a:p>
        </p:txBody>
      </p:sp>
      <p:sp>
        <p:nvSpPr>
          <p:cNvPr id="20" name="Text 18: FR02–04: compatibility + visual proof"/>
          <p:cNvSpPr txBox="1"/>
          <p:nvPr/>
        </p:nvSpPr>
        <p:spPr>
          <a:xfrm>
            <a:off x="1076325" y="4514850"/>
            <a:ext cx="6000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FR02–04: compatibility + visual proof</a:t>
            </a:r>
          </a:p>
        </p:txBody>
      </p:sp>
      <p:sp>
        <p:nvSpPr>
          <p:cNvPr id="21" name="Oval 20"/>
          <p:cNvSpPr/>
          <p:nvPr/>
        </p:nvSpPr>
        <p:spPr>
          <a:xfrm>
            <a:off x="504825" y="4981575"/>
            <a:ext cx="371475" cy="371475"/>
          </a:xfrm>
          <a:prstGeom prst="ellipse">
            <a:avLst/>
          </a:prstGeom>
          <a:solidFill>
            <a:srgbClr val="153347"/>
          </a:solidFill>
          <a:ln w="9525">
            <a:solidFill>
              <a:srgbClr val="63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 20: 04"/>
          <p:cNvSpPr txBox="1"/>
          <p:nvPr/>
        </p:nvSpPr>
        <p:spPr>
          <a:xfrm>
            <a:off x="571500" y="5019675"/>
            <a:ext cx="2381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lang="th-TH">
                <a:solidFill>
                  <a:srgbClr val="63DED1"/>
                </a:solidFill>
                <a:latin typeface="Sarabun"/>
                <a:cs typeface="Sarabun"/>
              </a:rPr>
              <a:t>04</a:t>
            </a:r>
          </a:p>
        </p:txBody>
      </p:sp>
      <p:sp>
        <p:nvSpPr>
          <p:cNvPr id="23" name="Text 21: Backend + Security"/>
          <p:cNvSpPr txBox="1"/>
          <p:nvPr/>
        </p:nvSpPr>
        <p:spPr>
          <a:xfrm>
            <a:off x="1076325" y="4933950"/>
            <a:ext cx="47148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00" b="1" lang="th-TH">
                <a:solidFill>
                  <a:srgbClr val="ECF4F7"/>
                </a:solidFill>
                <a:latin typeface="Sarabun"/>
                <a:cs typeface="Sarabun"/>
              </a:rPr>
              <a:t>Backend + Security</a:t>
            </a:r>
          </a:p>
        </p:txBody>
      </p:sp>
      <p:sp>
        <p:nvSpPr>
          <p:cNvPr id="24" name="Text 22: FR05–07: contract + safe execution"/>
          <p:cNvSpPr txBox="1"/>
          <p:nvPr/>
        </p:nvSpPr>
        <p:spPr>
          <a:xfrm>
            <a:off x="1076325" y="5314950"/>
            <a:ext cx="60007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FR05–07: contract + safe execution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62875" y="2533650"/>
            <a:ext cx="3933825" cy="3257550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 24: ยังไม่ขยายก่อนมีหลักฐาน"/>
          <p:cNvSpPr txBox="1"/>
          <p:nvPr/>
        </p:nvSpPr>
        <p:spPr>
          <a:xfrm>
            <a:off x="8001000" y="2752725"/>
            <a:ext cx="3429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ยังไม่ขยายก่อนมีหลักฐาน</a:t>
            </a:r>
          </a:p>
        </p:txBody>
      </p:sp>
      <p:sp>
        <p:nvSpPr>
          <p:cNvPr id="27" name="Text 25: Bespoke UI ทุก entity&#10;Theme catalogue จำนวนมา"/>
          <p:cNvSpPr txBox="1"/>
          <p:nvPr/>
        </p:nvSpPr>
        <p:spPr>
          <a:xfrm>
            <a:off x="8001000" y="3305175"/>
            <a:ext cx="3390900" cy="2038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0" lang="th-TH">
                <a:solidFill>
                  <a:srgbClr val="ECF4F7"/>
                </a:solidFill>
                <a:latin typeface="Sarabun"/>
                <a:cs typeface="Sarabun"/>
              </a:rPr>
              <a:t>Bespoke UI ทุก entity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0" lang="th-TH">
                <a:solidFill>
                  <a:srgbClr val="ECF4F7"/>
                </a:solidFill>
                <a:latin typeface="Sarabun"/>
                <a:cs typeface="Sarabun"/>
              </a:rPr>
              <a:t>Theme catalogue จำนวนมาก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0" lang="th-TH">
                <a:solidFill>
                  <a:srgbClr val="ECF4F7"/>
                </a:solidFill>
                <a:latin typeface="Sarabun"/>
                <a:cs typeface="Sarabun"/>
              </a:rPr>
              <a:t>Gateway / engine ที่ซ้ำของเดิม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0" lang="th-TH">
                <a:solidFill>
                  <a:srgbClr val="ECF4F7"/>
                </a:solidFill>
                <a:latin typeface="Sarabun"/>
                <a:cs typeface="Sarabun"/>
              </a:rPr>
              <a:t>Voice / Vision แบบกว้าง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725" b="0" lang="th-TH">
                <a:solidFill>
                  <a:srgbClr val="ECF4F7"/>
                </a:solidFill>
                <a:latin typeface="Sarabun"/>
                <a:cs typeface="Sarabun"/>
              </a:rPr>
              <a:t>Universal workflow DSL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DESTINATION  /  23 AUGUST 2027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DESTINATION  /  23 AUGUST 2027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3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6" name="Text 4: 19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19 / 20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12114210" y="3143250"/>
            <a:ext cx="11115" cy="24791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12080990" y="3391162"/>
            <a:ext cx="33220" cy="24519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2026027" y="3636359"/>
            <a:ext cx="54963" cy="23979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11949923" y="3876153"/>
            <a:ext cx="76104" cy="23176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11853513" y="4107917"/>
            <a:ext cx="96410" cy="22119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11737853" y="4329112"/>
            <a:ext cx="115660" cy="20820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1604210" y="4537314"/>
            <a:ext cx="133643" cy="19292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11454048" y="4730243"/>
            <a:ext cx="150162" cy="175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11289013" y="4905785"/>
            <a:ext cx="165035" cy="15623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1110912" y="5062015"/>
            <a:ext cx="178101" cy="13520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H="1">
            <a:off x="10921697" y="5197224"/>
            <a:ext cx="189215" cy="1127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10723441" y="5309928"/>
            <a:ext cx="198256" cy="8896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10518316" y="5398894"/>
            <a:ext cx="205125" cy="6425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10308569" y="5463147"/>
            <a:ext cx="209747" cy="388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>
            <a:off x="10096500" y="5501982"/>
            <a:ext cx="212069" cy="1299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9884430" y="5501982"/>
            <a:ext cx="212070" cy="1299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9674683" y="5463147"/>
            <a:ext cx="209747" cy="388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9469558" y="5398894"/>
            <a:ext cx="205125" cy="6425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9271302" y="5309928"/>
            <a:ext cx="198256" cy="8896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9082087" y="5197224"/>
            <a:ext cx="189215" cy="1127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H="1" flipV="1">
            <a:off x="8903986" y="5062015"/>
            <a:ext cx="178101" cy="13520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 flipV="1">
            <a:off x="8738951" y="4905785"/>
            <a:ext cx="165035" cy="15623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 flipV="1">
            <a:off x="8588789" y="4730243"/>
            <a:ext cx="150162" cy="175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 flipV="1">
            <a:off x="8455146" y="4537314"/>
            <a:ext cx="133643" cy="19292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H="1" flipV="1">
            <a:off x="8339486" y="4329112"/>
            <a:ext cx="115660" cy="20820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H="1" flipV="1">
            <a:off x="8243076" y="4107917"/>
            <a:ext cx="96410" cy="22119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H="1" flipV="1">
            <a:off x="8166972" y="3876153"/>
            <a:ext cx="76104" cy="23176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H="1" flipV="1">
            <a:off x="8112009" y="3636359"/>
            <a:ext cx="54963" cy="23979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H="1" flipV="1">
            <a:off x="8078789" y="3391162"/>
            <a:ext cx="33220" cy="24519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 flipV="1">
            <a:off x="8067675" y="3143250"/>
            <a:ext cx="11114" cy="24791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8067675" y="2895337"/>
            <a:ext cx="11114" cy="24791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8078789" y="2650140"/>
            <a:ext cx="33220" cy="24519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112009" y="2410346"/>
            <a:ext cx="54963" cy="23979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8166972" y="2178582"/>
            <a:ext cx="76104" cy="23176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8243076" y="1957387"/>
            <a:ext cx="96410" cy="22119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8339486" y="1749185"/>
            <a:ext cx="115660" cy="20820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8455146" y="1556256"/>
            <a:ext cx="133643" cy="19292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8588789" y="1380714"/>
            <a:ext cx="150162" cy="175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8738951" y="1224484"/>
            <a:ext cx="165035" cy="15623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903986" y="1089275"/>
            <a:ext cx="178101" cy="13520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9082087" y="976571"/>
            <a:ext cx="189215" cy="1127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9271302" y="887605"/>
            <a:ext cx="198256" cy="8896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9469558" y="823352"/>
            <a:ext cx="205125" cy="6425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9674683" y="784517"/>
            <a:ext cx="209747" cy="388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9884430" y="771525"/>
            <a:ext cx="212070" cy="129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0096500" y="771525"/>
            <a:ext cx="212069" cy="1299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0308569" y="784517"/>
            <a:ext cx="209747" cy="3883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10518316" y="823352"/>
            <a:ext cx="205125" cy="64253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0723441" y="887605"/>
            <a:ext cx="198256" cy="88966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10921697" y="976571"/>
            <a:ext cx="189215" cy="11270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11110912" y="1089275"/>
            <a:ext cx="178101" cy="13520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11289013" y="1224484"/>
            <a:ext cx="165035" cy="156230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1454048" y="1380714"/>
            <a:ext cx="150162" cy="17554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1604210" y="1556256"/>
            <a:ext cx="133643" cy="192929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1737853" y="1749185"/>
            <a:ext cx="115660" cy="20820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11853513" y="1957387"/>
            <a:ext cx="96410" cy="221195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1949923" y="2178582"/>
            <a:ext cx="76104" cy="23176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12026027" y="2410346"/>
            <a:ext cx="54963" cy="239794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2080990" y="2650140"/>
            <a:ext cx="33220" cy="245197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12114210" y="2895337"/>
            <a:ext cx="11115" cy="247912"/>
          </a:xfrm>
          <a:prstGeom prst="line">
            <a:avLst/>
          </a:prstGeom>
          <a:ln w="6667">
            <a:solidFill>
              <a:srgbClr val="314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8562975" y="1609725"/>
            <a:ext cx="3067050" cy="3067050"/>
          </a:xfrm>
          <a:prstGeom prst="ellipse">
            <a:avLst/>
          </a:prstGeom>
          <a:noFill/>
          <a:ln w="9525">
            <a:solidFill>
              <a:srgbClr val="704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658225" y="1704975"/>
            <a:ext cx="2876550" cy="2876550"/>
          </a:xfrm>
          <a:prstGeom prst="ellipse">
            <a:avLst/>
          </a:prstGeom>
          <a:solidFill>
            <a:srgbClr val="AC59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810625" y="1819275"/>
            <a:ext cx="2543175" cy="2543175"/>
          </a:xfrm>
          <a:prstGeom prst="ellipse">
            <a:avLst/>
          </a:prstGeom>
          <a:solidFill>
            <a:srgbClr val="C97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982075" y="1962150"/>
            <a:ext cx="2181225" cy="2181225"/>
          </a:xfrm>
          <a:prstGeom prst="ellipse">
            <a:avLst/>
          </a:prstGeom>
          <a:solidFill>
            <a:srgbClr val="D98C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334214" y="2481643"/>
            <a:ext cx="517779" cy="517779"/>
          </a:xfrm>
          <a:prstGeom prst="ellipse">
            <a:avLst/>
          </a:prstGeom>
          <a:solidFill>
            <a:srgbClr val="C779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211561" y="3028187"/>
            <a:ext cx="632841" cy="632841"/>
          </a:xfrm>
          <a:prstGeom prst="ellipse">
            <a:avLst/>
          </a:prstGeom>
          <a:solidFill>
            <a:srgbClr val="BF6B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535572" y="3517201"/>
            <a:ext cx="345186" cy="345186"/>
          </a:xfrm>
          <a:prstGeom prst="ellipse">
            <a:avLst/>
          </a:prstGeom>
          <a:solidFill>
            <a:srgbClr val="B465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254710" y="2309050"/>
            <a:ext cx="258889" cy="258889"/>
          </a:xfrm>
          <a:prstGeom prst="ellipse">
            <a:avLst/>
          </a:prstGeom>
          <a:solidFill>
            <a:srgbClr val="E5A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643044" y="2754915"/>
            <a:ext cx="201358" cy="201358"/>
          </a:xfrm>
          <a:prstGeom prst="ellipse">
            <a:avLst/>
          </a:prstGeom>
          <a:solidFill>
            <a:srgbClr val="CB7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 74: ฐานแน่นวันนี้&#10;พร้อมรับโอกาสเมื่อมาถึง"/>
          <p:cNvSpPr txBox="1"/>
          <p:nvPr/>
        </p:nvSpPr>
        <p:spPr>
          <a:xfrm>
            <a:off x="495300" y="1066800"/>
            <a:ext cx="8001000" cy="1181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225" b="1" lang="th-TH">
                <a:solidFill>
                  <a:srgbClr val="ECF4F7"/>
                </a:solidFill>
                <a:latin typeface="Sarabun"/>
                <a:cs typeface="Sarabun"/>
              </a:rPr>
              <a:t>ฐานแน่นวันนี้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225" b="1" lang="th-TH">
                <a:solidFill>
                  <a:srgbClr val="ECF4F7"/>
                </a:solidFill>
                <a:latin typeface="Sarabun"/>
                <a:cs typeface="Sarabun"/>
              </a:rPr>
              <a:t>พร้อมรับโอกาสเมื่อมาถึง</a:t>
            </a:r>
          </a:p>
        </p:txBody>
      </p:sp>
      <p:sp>
        <p:nvSpPr>
          <p:cNvPr id="77" name="Text 75: คนเข้าใจและอยากใช้&#10;Agent ลงมือทำภายใต้ขอบเขต&#10;"/>
          <p:cNvSpPr txBox="1"/>
          <p:nvPr/>
        </p:nvSpPr>
        <p:spPr>
          <a:xfrm>
            <a:off x="495300" y="2762250"/>
            <a:ext cx="7429500" cy="1619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550" b="0" lang="th-TH">
                <a:solidFill>
                  <a:srgbClr val="ECF4F7"/>
                </a:solidFill>
                <a:latin typeface="Sarabun"/>
                <a:cs typeface="Sarabun"/>
              </a:rPr>
              <a:t>คนเข้าใจและอยากใช้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550" b="0" lang="th-TH">
                <a:solidFill>
                  <a:srgbClr val="ECF4F7"/>
                </a:solidFill>
                <a:latin typeface="Sarabun"/>
                <a:cs typeface="Sarabun"/>
              </a:rPr>
              <a:t>Agent ลงมือทำภายใต้ขอบเขต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550" b="0" lang="th-TH">
                <a:solidFill>
                  <a:srgbClr val="ECF4F7"/>
                </a:solidFill>
                <a:latin typeface="Sarabun"/>
                <a:cs typeface="Sarabun"/>
              </a:rPr>
              <a:t>ธุรกิจเห็นผลและตรวจสอบได้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95300" y="4933950"/>
            <a:ext cx="3733800" cy="295275"/>
          </a:xfrm>
          <a:prstGeom prst="rect">
            <a:avLst/>
          </a:prstGeom>
          <a:solidFill>
            <a:srgbClr val="15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 77: 23 AUG 2027  /  CAPABILITY READINESS"/>
          <p:cNvSpPr txBox="1"/>
          <p:nvPr/>
        </p:nvSpPr>
        <p:spPr>
          <a:xfrm>
            <a:off x="590550" y="4962525"/>
            <a:ext cx="354330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23 AUG 2027  /  CAPABILITY READINESS</a:t>
            </a:r>
          </a:p>
        </p:txBody>
      </p:sp>
      <p:sp>
        <p:nvSpPr>
          <p:cNvPr id="80" name="Text 78: ทำเร็วโดยลดสิ่งที่ยังไม่จำเป็น&#10;รักษาความถูกต้"/>
          <p:cNvSpPr txBox="1"/>
          <p:nvPr/>
        </p:nvSpPr>
        <p:spPr>
          <a:xfrm>
            <a:off x="495300" y="5572125"/>
            <a:ext cx="7905750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63DED1"/>
                </a:solidFill>
                <a:latin typeface="Sarabun"/>
                <a:cs typeface="Sarabun"/>
              </a:rPr>
              <a:t>ทำเร็วโดยลดสิ่งที่ยังไม่จำเป็น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875" b="1" lang="th-TH">
                <a:solidFill>
                  <a:srgbClr val="63DED1"/>
                </a:solidFill>
                <a:latin typeface="Sarabun"/>
                <a:cs typeface="Sarabun"/>
              </a:rPr>
              <a:t>รักษาความถูกต้องและคุณภาพของสิ่งที่ส่งมอบ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17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 1: APPENDIX  /  SOURCE OF TRUTH"/>
          <p:cNvSpPr txBox="1"/>
          <p:nvPr/>
        </p:nvSpPr>
        <p:spPr>
          <a:xfrm>
            <a:off x="495300" y="285750"/>
            <a:ext cx="57150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APPENDIX  /  SOURCE OF TRUTH</a:t>
            </a:r>
          </a:p>
        </p:txBody>
      </p:sp>
      <p:sp>
        <p:nvSpPr>
          <p:cNvPr id="4" name="Text 2: ขอบเขตของแผนและเอกสารอ้างอิง"/>
          <p:cNvSpPr txBox="1"/>
          <p:nvPr/>
        </p:nvSpPr>
        <p:spPr>
          <a:xfrm>
            <a:off x="476250" y="714375"/>
            <a:ext cx="112014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3000" b="1" lang="th-TH">
                <a:solidFill>
                  <a:srgbClr val="ECF4F7"/>
                </a:solidFill>
                <a:latin typeface="Sarabun"/>
                <a:cs typeface="Sarabun"/>
              </a:rPr>
              <a:t>ขอบเขตของแผนและเอกสารอ้างอิง</a:t>
            </a:r>
          </a:p>
        </p:txBody>
      </p:sp>
      <p:sp>
        <p:nvSpPr>
          <p:cNvPr id="5" name="Text 3: สำหรับคำถามเชิง implementation และการส่งต่อให"/>
          <p:cNvSpPr txBox="1"/>
          <p:nvPr/>
        </p:nvSpPr>
        <p:spPr>
          <a:xfrm>
            <a:off x="495300" y="1752600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75" b="0" lang="th-TH">
                <a:solidFill>
                  <a:srgbClr val="A5BBC8"/>
                </a:solidFill>
                <a:latin typeface="Sarabun"/>
                <a:cs typeface="Sarabun"/>
              </a:rPr>
              <a:t>สำหรับคำถามเชิง implementation และการส่งต่อให้ทีม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95300" y="6429375"/>
            <a:ext cx="11201400" cy="0"/>
          </a:xfrm>
          <a:prstGeom prst="line">
            <a:avLst/>
          </a:prstGeom>
          <a:ln w="9525">
            <a:solidFill>
              <a:srgbClr val="2B4A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5: APPFORGE  /  ROAD TO MARS  /  25 OCT 2026"/>
          <p:cNvSpPr txBox="1"/>
          <p:nvPr/>
        </p:nvSpPr>
        <p:spPr>
          <a:xfrm>
            <a:off x="495300" y="6553200"/>
            <a:ext cx="952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0" lang="th-TH">
                <a:solidFill>
                  <a:srgbClr val="A5BBC8"/>
                </a:solidFill>
                <a:latin typeface="Sarabun"/>
                <a:cs typeface="Sarabun"/>
              </a:rPr>
              <a:t>APPFORGE  /  ROAD TO MARS  /  25 OCT 2026</a:t>
            </a:r>
          </a:p>
        </p:txBody>
      </p:sp>
      <p:sp>
        <p:nvSpPr>
          <p:cNvPr id="8" name="Text 6: 20 / 20"/>
          <p:cNvSpPr txBox="1"/>
          <p:nvPr/>
        </p:nvSpPr>
        <p:spPr>
          <a:xfrm>
            <a:off x="11125200" y="6534150"/>
            <a:ext cx="5715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975" b="0" lang="th-TH">
                <a:solidFill>
                  <a:srgbClr val="A5BBC8"/>
                </a:solidFill>
                <a:latin typeface="Sarabun"/>
                <a:cs typeface="Sarabun"/>
              </a:rPr>
              <a:t>20 / 20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300" y="2581275"/>
            <a:ext cx="3619500" cy="30765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95300" y="2581275"/>
            <a:ext cx="38100" cy="3076575"/>
          </a:xfrm>
          <a:prstGeom prst="rect">
            <a:avLst/>
          </a:prstGeom>
          <a:solidFill>
            <a:srgbClr val="63DE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 9: PRIMARY"/>
          <p:cNvSpPr txBox="1"/>
          <p:nvPr/>
        </p:nvSpPr>
        <p:spPr>
          <a:xfrm>
            <a:off x="704850" y="2771775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63DED1"/>
                </a:solidFill>
                <a:latin typeface="Sarabun"/>
                <a:cs typeface="Sarabun"/>
              </a:rPr>
              <a:t>PRIMARY</a:t>
            </a:r>
          </a:p>
        </p:txBody>
      </p:sp>
      <p:sp>
        <p:nvSpPr>
          <p:cNvPr id="12" name="Text 10: Final Review v1.0"/>
          <p:cNvSpPr txBox="1"/>
          <p:nvPr/>
        </p:nvSpPr>
        <p:spPr>
          <a:xfrm>
            <a:off x="704850" y="3133725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Final Review v1.0</a:t>
            </a:r>
          </a:p>
        </p:txBody>
      </p:sp>
      <p:sp>
        <p:nvSpPr>
          <p:cNvPr id="13" name="Text 11: 23 ตุลาคม 2026&#10;คำตัดสินรวม Codex / Muse / Ant"/>
          <p:cNvSpPr txBox="1"/>
          <p:nvPr/>
        </p:nvSpPr>
        <p:spPr>
          <a:xfrm>
            <a:off x="704850" y="4019550"/>
            <a:ext cx="3200400" cy="1476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23 ตุลาคม 2026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คำตัดสินรวม Codex / Muse / Antigravity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FR00–FR12 + milestones + gates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86250" y="2581275"/>
            <a:ext cx="3619500" cy="30765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86250" y="2581275"/>
            <a:ext cx="38100" cy="3076575"/>
          </a:xfrm>
          <a:prstGeom prst="rect">
            <a:avLst/>
          </a:prstGeom>
          <a:solidFill>
            <a:srgbClr val="ED9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14: ALIGNED DOCUMENTS"/>
          <p:cNvSpPr txBox="1"/>
          <p:nvPr/>
        </p:nvSpPr>
        <p:spPr>
          <a:xfrm>
            <a:off x="4495800" y="2771775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D9C6E"/>
                </a:solidFill>
                <a:latin typeface="Sarabun"/>
                <a:cs typeface="Sarabun"/>
              </a:rPr>
              <a:t>ALIGNED DOCUMENTS</a:t>
            </a:r>
          </a:p>
        </p:txBody>
      </p:sp>
      <p:sp>
        <p:nvSpPr>
          <p:cNvPr id="17" name="Text 15: เอกสารปรับปรุงทั้ง 6 ฉบับ"/>
          <p:cNvSpPr txBox="1"/>
          <p:nvPr/>
        </p:nvSpPr>
        <p:spPr>
          <a:xfrm>
            <a:off x="4495800" y="3133725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เอกสารปรับปรุงทั้ง 6 ฉบับ</a:t>
            </a:r>
          </a:p>
        </p:txBody>
      </p:sp>
      <p:sp>
        <p:nvSpPr>
          <p:cNvPr id="18" name="Text 16: Aligned edition1.1 · 25 ต.ค.2026&#10;PDF2 + DOCX4"/>
          <p:cNvSpPr txBox="1"/>
          <p:nvPr/>
        </p:nvSpPr>
        <p:spPr>
          <a:xfrm>
            <a:off x="4495800" y="4019550"/>
            <a:ext cx="3200400" cy="1476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Aligned edition1.1 · 25 ต.ค.2026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PDF2 + DOCX4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แก้ 20 ประเด็น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ที่อาจตีความคลาดเคลื่อน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77200" y="2581275"/>
            <a:ext cx="3619500" cy="3076575"/>
          </a:xfrm>
          <a:prstGeom prst="rect">
            <a:avLst/>
          </a:prstGeom>
          <a:solidFill>
            <a:srgbClr val="102638"/>
          </a:solidFill>
          <a:ln w="9525">
            <a:solidFill>
              <a:srgbClr val="2B4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77200" y="2581275"/>
            <a:ext cx="38100" cy="3076575"/>
          </a:xfrm>
          <a:prstGeom prst="rect">
            <a:avLst/>
          </a:prstGeom>
          <a:solidFill>
            <a:srgbClr val="EC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 19: PRESENTATION SCOPE"/>
          <p:cNvSpPr txBox="1"/>
          <p:nvPr/>
        </p:nvSpPr>
        <p:spPr>
          <a:xfrm>
            <a:off x="8286750" y="2771775"/>
            <a:ext cx="319087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125" b="1" lang="th-TH">
                <a:solidFill>
                  <a:srgbClr val="ECF4F7"/>
                </a:solidFill>
                <a:latin typeface="Sarabun"/>
                <a:cs typeface="Sarabun"/>
              </a:rPr>
              <a:t>PRESENTATION SCOPE</a:t>
            </a:r>
          </a:p>
        </p:txBody>
      </p:sp>
      <p:sp>
        <p:nvSpPr>
          <p:cNvPr id="22" name="Text 20: ภาพเป้าหมาย + แผนพิสูจน์"/>
          <p:cNvSpPr txBox="1"/>
          <p:nvPr/>
        </p:nvSpPr>
        <p:spPr>
          <a:xfrm>
            <a:off x="8286750" y="3133725"/>
            <a:ext cx="3200400" cy="723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2100" b="1" lang="th-TH">
                <a:solidFill>
                  <a:srgbClr val="ECF4F7"/>
                </a:solidFill>
                <a:latin typeface="Sarabun"/>
                <a:cs typeface="Sarabun"/>
              </a:rPr>
              <a:t>ภาพเป้าหมาย + แผนพิสูจน์</a:t>
            </a:r>
          </a:p>
        </p:txBody>
      </p:sp>
      <p:sp>
        <p:nvSpPr>
          <p:cNvPr id="23" name="Text 21: Mockups เป็น concept ยังไม่ implement&#10;ไม่มีผล"/>
          <p:cNvSpPr txBox="1"/>
          <p:nvPr/>
        </p:nvSpPr>
        <p:spPr>
          <a:xfrm>
            <a:off x="8286750" y="4019550"/>
            <a:ext cx="3200400" cy="1476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Mockups เป็น concept ยังไม่ implement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ไม่มีผล UAT / cost / reliability ใหม่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0" lang="th-TH">
                <a:solidFill>
                  <a:srgbClr val="A5BBC8"/>
                </a:solidFill>
                <a:latin typeface="Sarabun"/>
                <a:cs typeface="Sarabun"/>
              </a:rPr>
              <a:t>Readiness ต้องมี evidence ตาม scope</a:t>
            </a:r>
          </a:p>
        </p:txBody>
      </p:sp>
      <p:sp>
        <p:nvSpPr>
          <p:cNvPr id="24" name="Text 22: Speaker notes ระบุ section อ้างอิง ข้อจำกัด แ"/>
          <p:cNvSpPr txBox="1"/>
          <p:nvPr/>
        </p:nvSpPr>
        <p:spPr>
          <a:xfrm>
            <a:off x="495300" y="5934075"/>
            <a:ext cx="112014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0" lang="th-TH">
                <a:solidFill>
                  <a:srgbClr val="A5BBC8"/>
                </a:solidFill>
                <a:latin typeface="Sarabun"/>
                <a:cs typeface="Sarabun"/>
              </a:rPr>
              <a:t>Speaker notes ระบุ section อ้างอิง ข้อจำกัด และรายละเอียดที่ไม่ควรยัดไว้บนสไลด์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AppForge — Road to Mars</dc:title>
  <dc:subject>Human UX and Agent-Native capability readiness; target 23 Aug 2027</dc:subject>
  <dc:creator>AppForge • based on Final Review v1.0 and aligned documents 1.1</dc:creator>
  <cp:keywords>AppForge, 6GL, UX/UI, Agent Native, Road to Mars, 2026-2027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